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484" r:id="rId2"/>
    <p:sldId id="615" r:id="rId3"/>
    <p:sldId id="629" r:id="rId4"/>
    <p:sldId id="630" r:id="rId5"/>
    <p:sldId id="616" r:id="rId6"/>
    <p:sldId id="617" r:id="rId7"/>
    <p:sldId id="627" r:id="rId8"/>
    <p:sldId id="572" r:id="rId9"/>
    <p:sldId id="601" r:id="rId10"/>
    <p:sldId id="602" r:id="rId11"/>
    <p:sldId id="610" r:id="rId12"/>
    <p:sldId id="605" r:id="rId13"/>
    <p:sldId id="603" r:id="rId14"/>
    <p:sldId id="604" r:id="rId15"/>
    <p:sldId id="628" r:id="rId16"/>
    <p:sldId id="625" r:id="rId17"/>
    <p:sldId id="573" r:id="rId18"/>
    <p:sldId id="626" r:id="rId19"/>
    <p:sldId id="632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437B8B0E-98CC-45F9-89AD-734FE748ACF7}">
          <p14:sldIdLst>
            <p14:sldId id="484"/>
            <p14:sldId id="615"/>
            <p14:sldId id="629"/>
            <p14:sldId id="630"/>
            <p14:sldId id="616"/>
            <p14:sldId id="617"/>
            <p14:sldId id="627"/>
            <p14:sldId id="572"/>
            <p14:sldId id="601"/>
            <p14:sldId id="602"/>
            <p14:sldId id="610"/>
            <p14:sldId id="605"/>
            <p14:sldId id="603"/>
            <p14:sldId id="604"/>
            <p14:sldId id="628"/>
            <p14:sldId id="625"/>
            <p14:sldId id="573"/>
            <p14:sldId id="626"/>
            <p14:sldId id="63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2DC7F"/>
    <a:srgbClr val="2DFF8C"/>
    <a:srgbClr val="316A30"/>
    <a:srgbClr val="2F6B40"/>
    <a:srgbClr val="265834"/>
    <a:srgbClr val="1F492B"/>
    <a:srgbClr val="448EA2"/>
    <a:srgbClr val="E9C83B"/>
    <a:srgbClr val="ECF0F4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088" autoAdjust="0"/>
    <p:restoredTop sz="94660"/>
  </p:normalViewPr>
  <p:slideViewPr>
    <p:cSldViewPr>
      <p:cViewPr varScale="1">
        <p:scale>
          <a:sx n="79" d="100"/>
          <a:sy n="79" d="100"/>
        </p:scale>
        <p:origin x="1915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6653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800" b="1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uk-UA" sz="28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АНАЛІЗ</a:t>
            </a:r>
            <a:r>
              <a:rPr lang="uk-UA" sz="2800" b="1" baseline="0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 АНКЕТНИХ ДАНИХ ЗДОБУВАЧІВ ОСВІТИ</a:t>
            </a:r>
            <a:endParaRPr lang="uk-UA" sz="2800" b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c:rich>
      </c:tx>
      <c:layout>
        <c:manualLayout>
          <c:xMode val="edge"/>
          <c:yMode val="edge"/>
          <c:x val="0.15661643030669409"/>
          <c:y val="2.576180674057440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1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ndard"/>
        <c:varyColors val="0"/>
        <c:ser>
          <c:idx val="0"/>
          <c:order val="0"/>
          <c:tx>
            <c:strRef>
              <c:f>Аркуш1!$B$1</c:f>
              <c:strCache>
                <c:ptCount val="1"/>
                <c:pt idx="0">
                  <c:v>ЯКІСТЬ ОСВІТНЬОГО СЕРЕДОВИЩА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Аркуш1!$A$2:$A$5</c:f>
              <c:strCache>
                <c:ptCount val="4"/>
                <c:pt idx="0">
                  <c:v>ТАК</c:v>
                </c:pt>
                <c:pt idx="1">
                  <c:v>ПЕРЕВАЖНО ТАК</c:v>
                </c:pt>
                <c:pt idx="2">
                  <c:v>ПЕРЕВАЖНО НІ</c:v>
                </c:pt>
                <c:pt idx="3">
                  <c:v>НІ</c:v>
                </c:pt>
              </c:strCache>
            </c:strRef>
          </c:cat>
          <c:val>
            <c:numRef>
              <c:f>Аркуш1!$B$2:$B$5</c:f>
              <c:numCache>
                <c:formatCode>General</c:formatCode>
                <c:ptCount val="4"/>
                <c:pt idx="0">
                  <c:v>53</c:v>
                </c:pt>
                <c:pt idx="1">
                  <c:v>43</c:v>
                </c:pt>
                <c:pt idx="2">
                  <c:v>6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BAB-4A69-B696-F7CE91E7BE7C}"/>
            </c:ext>
          </c:extLst>
        </c:ser>
        <c:ser>
          <c:idx val="1"/>
          <c:order val="1"/>
          <c:tx>
            <c:strRef>
              <c:f>Аркуш1!$C$1</c:f>
              <c:strCache>
                <c:ptCount val="1"/>
                <c:pt idx="0">
                  <c:v>УПРАВЛІНСЬКА ДІЯЛЬНІСТЬ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Аркуш1!$A$2:$A$5</c:f>
              <c:strCache>
                <c:ptCount val="4"/>
                <c:pt idx="0">
                  <c:v>ТАК</c:v>
                </c:pt>
                <c:pt idx="1">
                  <c:v>ПЕРЕВАЖНО ТАК</c:v>
                </c:pt>
                <c:pt idx="2">
                  <c:v>ПЕРЕВАЖНО НІ</c:v>
                </c:pt>
                <c:pt idx="3">
                  <c:v>НІ</c:v>
                </c:pt>
              </c:strCache>
            </c:strRef>
          </c:cat>
          <c:val>
            <c:numRef>
              <c:f>Аркуш1!$C$2:$C$5</c:f>
              <c:numCache>
                <c:formatCode>General</c:formatCode>
                <c:ptCount val="4"/>
                <c:pt idx="0">
                  <c:v>61</c:v>
                </c:pt>
                <c:pt idx="1">
                  <c:v>43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BAB-4A69-B696-F7CE91E7BE7C}"/>
            </c:ext>
          </c:extLst>
        </c:ser>
        <c:ser>
          <c:idx val="2"/>
          <c:order val="2"/>
          <c:tx>
            <c:strRef>
              <c:f>Аркуш1!$D$1</c:f>
              <c:strCache>
                <c:ptCount val="1"/>
                <c:pt idx="0">
                  <c:v>СПРАВЕДЛИВІСТЬ ОЦІНЮВАННЯ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Аркуш1!$A$2:$A$5</c:f>
              <c:strCache>
                <c:ptCount val="4"/>
                <c:pt idx="0">
                  <c:v>ТАК</c:v>
                </c:pt>
                <c:pt idx="1">
                  <c:v>ПЕРЕВАЖНО ТАК</c:v>
                </c:pt>
                <c:pt idx="2">
                  <c:v>ПЕРЕВАЖНО НІ</c:v>
                </c:pt>
                <c:pt idx="3">
                  <c:v>НІ</c:v>
                </c:pt>
              </c:strCache>
            </c:strRef>
          </c:cat>
          <c:val>
            <c:numRef>
              <c:f>Аркуш1!$D$2:$D$5</c:f>
              <c:numCache>
                <c:formatCode>General</c:formatCode>
                <c:ptCount val="4"/>
                <c:pt idx="0">
                  <c:v>30</c:v>
                </c:pt>
                <c:pt idx="1">
                  <c:v>44</c:v>
                </c:pt>
                <c:pt idx="2">
                  <c:v>25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BAB-4A69-B696-F7CE91E7BE7C}"/>
            </c:ext>
          </c:extLst>
        </c:ser>
        <c:ser>
          <c:idx val="3"/>
          <c:order val="3"/>
          <c:tx>
            <c:strRef>
              <c:f>Аркуш1!$E$1</c:f>
              <c:strCache>
                <c:ptCount val="1"/>
                <c:pt idx="0">
                  <c:v>АКАДЕМІЧНА ДОБРОЧЕСНІСТЬ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Аркуш1!$A$2:$A$5</c:f>
              <c:strCache>
                <c:ptCount val="4"/>
                <c:pt idx="0">
                  <c:v>ТАК</c:v>
                </c:pt>
                <c:pt idx="1">
                  <c:v>ПЕРЕВАЖНО ТАК</c:v>
                </c:pt>
                <c:pt idx="2">
                  <c:v>ПЕРЕВАЖНО НІ</c:v>
                </c:pt>
                <c:pt idx="3">
                  <c:v>НІ</c:v>
                </c:pt>
              </c:strCache>
            </c:strRef>
          </c:cat>
          <c:val>
            <c:numRef>
              <c:f>Аркуш1!$E$2:$E$5</c:f>
              <c:numCache>
                <c:formatCode>General</c:formatCode>
                <c:ptCount val="4"/>
                <c:pt idx="0">
                  <c:v>41</c:v>
                </c:pt>
                <c:pt idx="1">
                  <c:v>51</c:v>
                </c:pt>
                <c:pt idx="2">
                  <c:v>12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BAB-4A69-B696-F7CE91E7BE7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89635456"/>
        <c:axId val="89645440"/>
        <c:axId val="84006208"/>
      </c:bar3DChart>
      <c:catAx>
        <c:axId val="89635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89645440"/>
        <c:crosses val="autoZero"/>
        <c:auto val="1"/>
        <c:lblAlgn val="ctr"/>
        <c:lblOffset val="100"/>
        <c:noMultiLvlLbl val="0"/>
      </c:catAx>
      <c:valAx>
        <c:axId val="89645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uk-UA" sz="1600">
                    <a:solidFill>
                      <a:sysClr val="windowText" lastClr="000000"/>
                    </a:solidFill>
                  </a:rPr>
                  <a:t>КІЛЬКІСТЬ УЧНІВ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uk-UA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89635456"/>
        <c:crosses val="autoZero"/>
        <c:crossBetween val="between"/>
      </c:valAx>
      <c:serAx>
        <c:axId val="84006208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89645440"/>
        <c:crosses val="autoZero"/>
      </c:ser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uk-UA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800" b="1" i="0" u="none" strike="noStrike" kern="1200" spc="0" baseline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28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АНАЛІЗ</a:t>
            </a:r>
            <a:r>
              <a:rPr lang="uk-UA" sz="2800" b="1" baseline="0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 АНКЕТНИХ ДАНИХ ПЕДАГОГІЧНИХ ПРАЦІВНИКІВ</a:t>
            </a:r>
            <a:endParaRPr lang="uk-UA" sz="2800" b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c:rich>
      </c:tx>
      <c:layout>
        <c:manualLayout>
          <c:xMode val="edge"/>
          <c:yMode val="edge"/>
          <c:x val="0.19919957904032481"/>
          <c:y val="2.072279998997236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1" i="0" u="none" strike="noStrike" kern="1200" spc="0" baseline="0">
              <a:solidFill>
                <a:schemeClr val="accent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ndard"/>
        <c:varyColors val="0"/>
        <c:ser>
          <c:idx val="0"/>
          <c:order val="0"/>
          <c:tx>
            <c:strRef>
              <c:f>Аркуш1!$B$1</c:f>
              <c:strCache>
                <c:ptCount val="1"/>
                <c:pt idx="0">
                  <c:v>ЯКІСТЬ ОСВІТНЬОГО СЕРЕДОВИЩА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Аркуш1!$A$2:$A$5</c:f>
              <c:strCache>
                <c:ptCount val="4"/>
                <c:pt idx="0">
                  <c:v>ТАК</c:v>
                </c:pt>
                <c:pt idx="1">
                  <c:v>ПЕРЕВАЖНО ТАК</c:v>
                </c:pt>
                <c:pt idx="2">
                  <c:v>ПЕРЕВАЖНО НІ</c:v>
                </c:pt>
                <c:pt idx="3">
                  <c:v>НІ</c:v>
                </c:pt>
              </c:strCache>
            </c:strRef>
          </c:cat>
          <c:val>
            <c:numRef>
              <c:f>Аркуш1!$B$2:$B$5</c:f>
              <c:numCache>
                <c:formatCode>General</c:formatCode>
                <c:ptCount val="4"/>
                <c:pt idx="0">
                  <c:v>39</c:v>
                </c:pt>
                <c:pt idx="1">
                  <c:v>4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307-4888-B7E6-4B68705E3979}"/>
            </c:ext>
          </c:extLst>
        </c:ser>
        <c:ser>
          <c:idx val="1"/>
          <c:order val="1"/>
          <c:tx>
            <c:strRef>
              <c:f>Аркуш1!$C$1</c:f>
              <c:strCache>
                <c:ptCount val="1"/>
                <c:pt idx="0">
                  <c:v>УПРАВЛІНСЬКА ДІЯЛЬНІСТЬ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Аркуш1!$A$2:$A$5</c:f>
              <c:strCache>
                <c:ptCount val="4"/>
                <c:pt idx="0">
                  <c:v>ТАК</c:v>
                </c:pt>
                <c:pt idx="1">
                  <c:v>ПЕРЕВАЖНО ТАК</c:v>
                </c:pt>
                <c:pt idx="2">
                  <c:v>ПЕРЕВАЖНО НІ</c:v>
                </c:pt>
                <c:pt idx="3">
                  <c:v>НІ</c:v>
                </c:pt>
              </c:strCache>
            </c:strRef>
          </c:cat>
          <c:val>
            <c:numRef>
              <c:f>Аркуш1!$C$2:$C$5</c:f>
              <c:numCache>
                <c:formatCode>General</c:formatCode>
                <c:ptCount val="4"/>
                <c:pt idx="0">
                  <c:v>31</c:v>
                </c:pt>
                <c:pt idx="1">
                  <c:v>11</c:v>
                </c:pt>
                <c:pt idx="2">
                  <c:v>1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307-4888-B7E6-4B68705E3979}"/>
            </c:ext>
          </c:extLst>
        </c:ser>
        <c:ser>
          <c:idx val="2"/>
          <c:order val="2"/>
          <c:tx>
            <c:strRef>
              <c:f>Аркуш1!$D$1</c:f>
              <c:strCache>
                <c:ptCount val="1"/>
                <c:pt idx="0">
                  <c:v>ПРОФЕСІЙНЕ ЗРОСТАННЯ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Аркуш1!$A$2:$A$5</c:f>
              <c:strCache>
                <c:ptCount val="4"/>
                <c:pt idx="0">
                  <c:v>ТАК</c:v>
                </c:pt>
                <c:pt idx="1">
                  <c:v>ПЕРЕВАЖНО ТАК</c:v>
                </c:pt>
                <c:pt idx="2">
                  <c:v>ПЕРЕВАЖНО НІ</c:v>
                </c:pt>
                <c:pt idx="3">
                  <c:v>НІ</c:v>
                </c:pt>
              </c:strCache>
            </c:strRef>
          </c:cat>
          <c:val>
            <c:numRef>
              <c:f>Аркуш1!$D$2:$D$5</c:f>
              <c:numCache>
                <c:formatCode>General</c:formatCode>
                <c:ptCount val="4"/>
                <c:pt idx="0">
                  <c:v>30</c:v>
                </c:pt>
                <c:pt idx="1">
                  <c:v>13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307-4888-B7E6-4B68705E3979}"/>
            </c:ext>
          </c:extLst>
        </c:ser>
        <c:ser>
          <c:idx val="3"/>
          <c:order val="3"/>
          <c:tx>
            <c:strRef>
              <c:f>Аркуш1!$E$1</c:f>
              <c:strCache>
                <c:ptCount val="1"/>
                <c:pt idx="0">
                  <c:v>АКАДЕМІЧНА ДОБРОЧЕСНІСТЬ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Аркуш1!$A$2:$A$5</c:f>
              <c:strCache>
                <c:ptCount val="4"/>
                <c:pt idx="0">
                  <c:v>ТАК</c:v>
                </c:pt>
                <c:pt idx="1">
                  <c:v>ПЕРЕВАЖНО ТАК</c:v>
                </c:pt>
                <c:pt idx="2">
                  <c:v>ПЕРЕВАЖНО НІ</c:v>
                </c:pt>
                <c:pt idx="3">
                  <c:v>НІ</c:v>
                </c:pt>
              </c:strCache>
            </c:strRef>
          </c:cat>
          <c:val>
            <c:numRef>
              <c:f>Аркуш1!$E$2:$E$5</c:f>
              <c:numCache>
                <c:formatCode>General</c:formatCode>
                <c:ptCount val="4"/>
                <c:pt idx="0">
                  <c:v>23</c:v>
                </c:pt>
                <c:pt idx="1">
                  <c:v>20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307-4888-B7E6-4B68705E397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88482944"/>
        <c:axId val="88484480"/>
        <c:axId val="81711104"/>
      </c:bar3DChart>
      <c:catAx>
        <c:axId val="88482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88484480"/>
        <c:crosses val="autoZero"/>
        <c:auto val="1"/>
        <c:lblAlgn val="ctr"/>
        <c:lblOffset val="100"/>
        <c:noMultiLvlLbl val="0"/>
      </c:catAx>
      <c:valAx>
        <c:axId val="88484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uk-UA" sz="1600">
                    <a:solidFill>
                      <a:sysClr val="windowText" lastClr="000000"/>
                    </a:solidFill>
                  </a:rPr>
                  <a:t>КІЛЬКІСТЬ</a:t>
                </a:r>
                <a:r>
                  <a:rPr lang="uk-UA" sz="1600" baseline="0">
                    <a:solidFill>
                      <a:sysClr val="windowText" lastClr="000000"/>
                    </a:solidFill>
                  </a:rPr>
                  <a:t> ПЕДАГОГІВ</a:t>
                </a:r>
                <a:endParaRPr lang="uk-UA" sz="1600">
                  <a:solidFill>
                    <a:sysClr val="windowText" lastClr="000000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uk-UA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88482944"/>
        <c:crosses val="autoZero"/>
        <c:crossBetween val="between"/>
      </c:valAx>
      <c:serAx>
        <c:axId val="8171110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88484480"/>
        <c:crosses val="autoZero"/>
      </c:ser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uk-UA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DC0215E-8915-4D81-9964-B1890F53AB53}" type="doc">
      <dgm:prSet loTypeId="urn:microsoft.com/office/officeart/2005/8/layout/chevron2" loCatId="process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EE46BC1F-D428-44B0-8528-53D94C8B4F95}">
      <dgm:prSet phldrT="[Текст]" custT="1"/>
      <dgm:spPr>
        <a:solidFill>
          <a:schemeClr val="bg2">
            <a:lumMod val="75000"/>
          </a:schemeClr>
        </a:solidFill>
      </dgm:spPr>
      <dgm:t>
        <a:bodyPr/>
        <a:lstStyle/>
        <a:p>
          <a:endParaRPr lang="uk-UA" sz="2000" b="1" dirty="0"/>
        </a:p>
        <a:p>
          <a:r>
            <a:rPr lang="uk-UA" sz="2000" b="1" dirty="0">
              <a:solidFill>
                <a:schemeClr val="tx2"/>
              </a:solidFill>
            </a:rPr>
            <a:t>ЗНО</a:t>
          </a:r>
        </a:p>
      </dgm:t>
    </dgm:pt>
    <dgm:pt modelId="{6ADA4D3B-C804-49BE-8771-4D782500A3A4}" type="parTrans" cxnId="{AD8DAD4E-CEDD-4D9E-938C-77FC7F0BD13D}">
      <dgm:prSet/>
      <dgm:spPr/>
      <dgm:t>
        <a:bodyPr/>
        <a:lstStyle/>
        <a:p>
          <a:endParaRPr lang="uk-UA" sz="2400"/>
        </a:p>
      </dgm:t>
    </dgm:pt>
    <dgm:pt modelId="{BAFC8A2D-42DE-4A73-B853-BC6D3E5F5DE6}" type="sibTrans" cxnId="{AD8DAD4E-CEDD-4D9E-938C-77FC7F0BD13D}">
      <dgm:prSet/>
      <dgm:spPr/>
      <dgm:t>
        <a:bodyPr/>
        <a:lstStyle/>
        <a:p>
          <a:endParaRPr lang="uk-UA" sz="2400"/>
        </a:p>
      </dgm:t>
    </dgm:pt>
    <dgm:pt modelId="{15B4D3CB-5448-418E-99E5-D12A17078DAD}">
      <dgm:prSet phldrT="[Текст]"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uk-UA" sz="2000" b="1" dirty="0">
              <a:solidFill>
                <a:schemeClr val="tx2"/>
              </a:solidFill>
            </a:rPr>
            <a:t>ДПА</a:t>
          </a:r>
        </a:p>
      </dgm:t>
    </dgm:pt>
    <dgm:pt modelId="{1D11F60E-8350-48FA-8946-F3B7A30790F6}" type="parTrans" cxnId="{29B4BBB6-1DC5-4E57-A2DD-4C26B85317FC}">
      <dgm:prSet/>
      <dgm:spPr/>
      <dgm:t>
        <a:bodyPr/>
        <a:lstStyle/>
        <a:p>
          <a:endParaRPr lang="uk-UA" sz="2400"/>
        </a:p>
      </dgm:t>
    </dgm:pt>
    <dgm:pt modelId="{A6CEADDC-2A73-4EC2-9029-04C19AAB5FAA}" type="sibTrans" cxnId="{29B4BBB6-1DC5-4E57-A2DD-4C26B85317FC}">
      <dgm:prSet/>
      <dgm:spPr/>
      <dgm:t>
        <a:bodyPr/>
        <a:lstStyle/>
        <a:p>
          <a:endParaRPr lang="uk-UA" sz="2400"/>
        </a:p>
      </dgm:t>
    </dgm:pt>
    <dgm:pt modelId="{5C5195E9-F87C-44F5-9F73-C89E39FA4ECC}">
      <dgm:prSet phldrT="[Текст]"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uk-UA" sz="2000" b="1" dirty="0">
              <a:solidFill>
                <a:srgbClr val="002060"/>
              </a:solidFill>
            </a:rPr>
            <a:t>ФОРМА КОНТРОЛЮ ВІДПОВІДНОСТІ ОСВІТНЬОГО РІВНЯ ВИПУСКНИКІВ </a:t>
          </a:r>
          <a:r>
            <a:rPr lang="ru-RU" sz="2000" b="1" dirty="0">
              <a:solidFill>
                <a:srgbClr val="002060"/>
              </a:solidFill>
            </a:rPr>
            <a:t>ЗЗСО I, II, III СТУПЕНІВ Д</a:t>
          </a:r>
          <a:r>
            <a:rPr lang="uk-UA" sz="2000" b="1" dirty="0">
              <a:solidFill>
                <a:srgbClr val="002060"/>
              </a:solidFill>
            </a:rPr>
            <a:t>ЕРЖАВНИМ ВИМОГАМ</a:t>
          </a:r>
          <a:endParaRPr lang="uk-UA" sz="2000" b="1" dirty="0">
            <a:solidFill>
              <a:srgbClr val="C00000"/>
            </a:solidFill>
          </a:endParaRPr>
        </a:p>
      </dgm:t>
    </dgm:pt>
    <dgm:pt modelId="{8F9B4B2F-8354-4B1B-B579-96A7EB26A27D}" type="parTrans" cxnId="{8E44E117-E10D-49C4-979D-274D37AF2E29}">
      <dgm:prSet/>
      <dgm:spPr/>
      <dgm:t>
        <a:bodyPr/>
        <a:lstStyle/>
        <a:p>
          <a:endParaRPr lang="uk-UA" sz="2400"/>
        </a:p>
      </dgm:t>
    </dgm:pt>
    <dgm:pt modelId="{93BAEA93-8466-4556-B093-055C9D3D25B9}" type="sibTrans" cxnId="{8E44E117-E10D-49C4-979D-274D37AF2E29}">
      <dgm:prSet/>
      <dgm:spPr/>
      <dgm:t>
        <a:bodyPr/>
        <a:lstStyle/>
        <a:p>
          <a:endParaRPr lang="uk-UA" sz="2400"/>
        </a:p>
      </dgm:t>
    </dgm:pt>
    <dgm:pt modelId="{D098EFAD-D58D-4374-8AA5-4EB7A7D3F485}">
      <dgm:prSet phldrT="[Текст]"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en-US" sz="2000" b="1" dirty="0"/>
            <a:t>	</a:t>
          </a:r>
          <a:r>
            <a:rPr lang="en-US" sz="2000" b="1" dirty="0">
              <a:solidFill>
                <a:schemeClr val="tx2"/>
              </a:solidFill>
            </a:rPr>
            <a:t>PISA</a:t>
          </a:r>
          <a:endParaRPr lang="uk-UA" sz="2000" b="1" dirty="0">
            <a:solidFill>
              <a:schemeClr val="tx2"/>
            </a:solidFill>
          </a:endParaRPr>
        </a:p>
      </dgm:t>
    </dgm:pt>
    <dgm:pt modelId="{E5FBA3D1-6DC0-4376-B4B5-FFFCDCF0B331}" type="parTrans" cxnId="{9ECAB53C-80FE-4AEF-8AAD-F683A2D94EB4}">
      <dgm:prSet/>
      <dgm:spPr/>
      <dgm:t>
        <a:bodyPr/>
        <a:lstStyle/>
        <a:p>
          <a:endParaRPr lang="uk-UA" sz="2400"/>
        </a:p>
      </dgm:t>
    </dgm:pt>
    <dgm:pt modelId="{C6489AB9-D342-4B00-A502-866E707844B5}" type="sibTrans" cxnId="{9ECAB53C-80FE-4AEF-8AAD-F683A2D94EB4}">
      <dgm:prSet/>
      <dgm:spPr/>
      <dgm:t>
        <a:bodyPr/>
        <a:lstStyle/>
        <a:p>
          <a:endParaRPr lang="uk-UA" sz="2400"/>
        </a:p>
      </dgm:t>
    </dgm:pt>
    <dgm:pt modelId="{5FE7D825-41D5-4DEF-BE46-76C3614006C2}">
      <dgm:prSet phldrT="[Текст]"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uk-UA" sz="2000" b="1" dirty="0">
              <a:solidFill>
                <a:srgbClr val="002060"/>
              </a:solidFill>
            </a:rPr>
            <a:t>ВИЗНАЧЕННЯ ТЕНДЕНЦІЙ У РЕЗУЛЬТАТАХ ОСВІТНІХ ПРОГРАМ РІЗНИХ КРАЇН; ЧИННИКІВ, ЩО ВПЛИВАЮТЬ НА РІВЕНЬ НАВЧАЛЬНИХ ДОСЯГНЕНЬ УЧНІВ У СВІТІ, ПІДВИЩЕННЯ ЯКОСТІ ВИКЛАДАННЯ І ОРГАНІЗАЦІЇ СИСТЕМ ОСВІТИ </a:t>
          </a:r>
          <a:endParaRPr lang="uk-UA" sz="2000" b="1" dirty="0">
            <a:solidFill>
              <a:srgbClr val="C00000"/>
            </a:solidFill>
          </a:endParaRPr>
        </a:p>
      </dgm:t>
    </dgm:pt>
    <dgm:pt modelId="{83DE99D2-B1CB-4276-9FD4-B4AAEF10DA79}" type="parTrans" cxnId="{9D67BF83-1776-4A3A-8E33-9FA2908E50E0}">
      <dgm:prSet/>
      <dgm:spPr/>
      <dgm:t>
        <a:bodyPr/>
        <a:lstStyle/>
        <a:p>
          <a:endParaRPr lang="uk-UA" sz="2400"/>
        </a:p>
      </dgm:t>
    </dgm:pt>
    <dgm:pt modelId="{8FB92C04-58FD-4D2F-8177-A5379D699FC5}" type="sibTrans" cxnId="{9D67BF83-1776-4A3A-8E33-9FA2908E50E0}">
      <dgm:prSet/>
      <dgm:spPr/>
      <dgm:t>
        <a:bodyPr/>
        <a:lstStyle/>
        <a:p>
          <a:endParaRPr lang="uk-UA" sz="2400"/>
        </a:p>
      </dgm:t>
    </dgm:pt>
    <dgm:pt modelId="{41B35B65-1FD1-45BD-A104-9D8D335C55CF}">
      <dgm:prSet phldrT="[Текст]"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sz="2000" b="1" dirty="0">
              <a:solidFill>
                <a:srgbClr val="002060"/>
              </a:solidFill>
            </a:rPr>
            <a:t>ДОСЛІДЖЕННЯ РЕЗУЛЬТАТІВ НАВЧАННЯ, ЗДОБУТИХ НА ПЕВНОМУ ОСВІТНЬОМУ РІВНІ</a:t>
          </a:r>
          <a:endParaRPr lang="uk-UA" sz="2000" b="1" dirty="0">
            <a:solidFill>
              <a:srgbClr val="C00000"/>
            </a:solidFill>
          </a:endParaRPr>
        </a:p>
      </dgm:t>
    </dgm:pt>
    <dgm:pt modelId="{EC64AFAF-78E6-44E6-831C-0E1F5BA5B01A}" type="parTrans" cxnId="{66D9649A-3C73-4F26-8007-EAA47935CE19}">
      <dgm:prSet/>
      <dgm:spPr/>
      <dgm:t>
        <a:bodyPr/>
        <a:lstStyle/>
        <a:p>
          <a:endParaRPr lang="uk-UA"/>
        </a:p>
      </dgm:t>
    </dgm:pt>
    <dgm:pt modelId="{1FBD2BD4-C14F-489F-BE93-B40B78512D24}" type="sibTrans" cxnId="{66D9649A-3C73-4F26-8007-EAA47935CE19}">
      <dgm:prSet/>
      <dgm:spPr/>
      <dgm:t>
        <a:bodyPr/>
        <a:lstStyle/>
        <a:p>
          <a:endParaRPr lang="uk-UA"/>
        </a:p>
      </dgm:t>
    </dgm:pt>
    <dgm:pt modelId="{E21F40EB-DF23-4CCD-9CF1-D8A8546C1DF4}">
      <dgm:prSet phldrT="[Текст]"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endParaRPr lang="uk-UA" sz="2400" dirty="0">
            <a:solidFill>
              <a:srgbClr val="C00000"/>
            </a:solidFill>
          </a:endParaRPr>
        </a:p>
      </dgm:t>
    </dgm:pt>
    <dgm:pt modelId="{FE40FC63-32E7-4D9A-B598-8E8EC70B0BFD}" type="parTrans" cxnId="{A966E19C-DE66-4767-88D8-BA185C182DAD}">
      <dgm:prSet/>
      <dgm:spPr/>
      <dgm:t>
        <a:bodyPr/>
        <a:lstStyle/>
        <a:p>
          <a:endParaRPr lang="uk-UA"/>
        </a:p>
      </dgm:t>
    </dgm:pt>
    <dgm:pt modelId="{0755C237-7162-4DB7-B185-CBEE280D5366}" type="sibTrans" cxnId="{A966E19C-DE66-4767-88D8-BA185C182DAD}">
      <dgm:prSet/>
      <dgm:spPr/>
      <dgm:t>
        <a:bodyPr/>
        <a:lstStyle/>
        <a:p>
          <a:endParaRPr lang="uk-UA"/>
        </a:p>
      </dgm:t>
    </dgm:pt>
    <dgm:pt modelId="{A6532E69-D13E-4E43-9B89-F2FD2DA8C0D7}">
      <dgm:prSet custT="1"/>
      <dgm:spPr/>
      <dgm:t>
        <a:bodyPr/>
        <a:lstStyle/>
        <a:p>
          <a:endParaRPr lang="uk-UA" sz="2400" dirty="0">
            <a:solidFill>
              <a:srgbClr val="002060"/>
            </a:solidFill>
          </a:endParaRPr>
        </a:p>
      </dgm:t>
    </dgm:pt>
    <dgm:pt modelId="{08B6574F-C971-40E2-8B27-317D3A149FF6}" type="parTrans" cxnId="{DEF3AE65-CF88-4C60-9CAE-7BDEDC6A7C35}">
      <dgm:prSet/>
      <dgm:spPr/>
      <dgm:t>
        <a:bodyPr/>
        <a:lstStyle/>
        <a:p>
          <a:endParaRPr lang="uk-UA"/>
        </a:p>
      </dgm:t>
    </dgm:pt>
    <dgm:pt modelId="{FBFEB9C8-4BC5-4801-9FB0-7EC668D16C47}" type="sibTrans" cxnId="{DEF3AE65-CF88-4C60-9CAE-7BDEDC6A7C35}">
      <dgm:prSet/>
      <dgm:spPr/>
      <dgm:t>
        <a:bodyPr/>
        <a:lstStyle/>
        <a:p>
          <a:endParaRPr lang="uk-UA"/>
        </a:p>
      </dgm:t>
    </dgm:pt>
    <dgm:pt modelId="{ADCCC4E4-A379-4E81-928F-740258A053AE}">
      <dgm:prSet phldrT="[Текст]"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endParaRPr lang="uk-UA" sz="2400" dirty="0">
            <a:solidFill>
              <a:srgbClr val="C00000"/>
            </a:solidFill>
          </a:endParaRPr>
        </a:p>
      </dgm:t>
    </dgm:pt>
    <dgm:pt modelId="{37D85995-AB83-4EEC-8C63-B3D2807E0C21}" type="parTrans" cxnId="{827A3940-D087-4416-822A-D53F122C5D1B}">
      <dgm:prSet/>
      <dgm:spPr/>
      <dgm:t>
        <a:bodyPr/>
        <a:lstStyle/>
        <a:p>
          <a:endParaRPr lang="uk-UA"/>
        </a:p>
      </dgm:t>
    </dgm:pt>
    <dgm:pt modelId="{06506827-36B6-40D8-9A95-22FB7FB988E7}" type="sibTrans" cxnId="{827A3940-D087-4416-822A-D53F122C5D1B}">
      <dgm:prSet/>
      <dgm:spPr/>
      <dgm:t>
        <a:bodyPr/>
        <a:lstStyle/>
        <a:p>
          <a:endParaRPr lang="uk-UA"/>
        </a:p>
      </dgm:t>
    </dgm:pt>
    <dgm:pt modelId="{B885B922-E7C8-4D96-9A34-5DF4B9185A01}">
      <dgm:prSet custT="1"/>
      <dgm:spPr/>
      <dgm:t>
        <a:bodyPr/>
        <a:lstStyle/>
        <a:p>
          <a:endParaRPr lang="uk-UA" sz="2400" dirty="0">
            <a:solidFill>
              <a:srgbClr val="002060"/>
            </a:solidFill>
          </a:endParaRPr>
        </a:p>
      </dgm:t>
    </dgm:pt>
    <dgm:pt modelId="{B6E16682-C399-4195-90F7-8242AE28CD05}" type="parTrans" cxnId="{6A390591-3C26-4D6C-80E7-6F5A83A05B3A}">
      <dgm:prSet/>
      <dgm:spPr/>
      <dgm:t>
        <a:bodyPr/>
        <a:lstStyle/>
        <a:p>
          <a:endParaRPr lang="uk-UA"/>
        </a:p>
      </dgm:t>
    </dgm:pt>
    <dgm:pt modelId="{74F1F225-3619-49C3-8CAB-6A02100E4092}" type="sibTrans" cxnId="{6A390591-3C26-4D6C-80E7-6F5A83A05B3A}">
      <dgm:prSet/>
      <dgm:spPr/>
      <dgm:t>
        <a:bodyPr/>
        <a:lstStyle/>
        <a:p>
          <a:endParaRPr lang="uk-UA"/>
        </a:p>
      </dgm:t>
    </dgm:pt>
    <dgm:pt modelId="{31745D79-76FF-4703-AA64-EB8CEAE324D4}">
      <dgm:prSet phldrT="[Текст]"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endParaRPr lang="uk-UA" sz="2400" dirty="0">
            <a:solidFill>
              <a:srgbClr val="C00000"/>
            </a:solidFill>
          </a:endParaRPr>
        </a:p>
      </dgm:t>
    </dgm:pt>
    <dgm:pt modelId="{FBCB4699-9B51-4BB9-B311-815EDF4CB6F8}" type="parTrans" cxnId="{95F2C3BF-6C3D-469D-88FF-23C82E421024}">
      <dgm:prSet/>
      <dgm:spPr/>
      <dgm:t>
        <a:bodyPr/>
        <a:lstStyle/>
        <a:p>
          <a:endParaRPr lang="uk-UA"/>
        </a:p>
      </dgm:t>
    </dgm:pt>
    <dgm:pt modelId="{938FF227-5C2C-4245-9D5B-CED30098ECB0}" type="sibTrans" cxnId="{95F2C3BF-6C3D-469D-88FF-23C82E421024}">
      <dgm:prSet/>
      <dgm:spPr/>
      <dgm:t>
        <a:bodyPr/>
        <a:lstStyle/>
        <a:p>
          <a:endParaRPr lang="uk-UA"/>
        </a:p>
      </dgm:t>
    </dgm:pt>
    <dgm:pt modelId="{15AE6D02-4EC3-49BB-92F7-27AD11CAF437}">
      <dgm:prSet custT="1"/>
      <dgm:spPr/>
      <dgm:t>
        <a:bodyPr/>
        <a:lstStyle/>
        <a:p>
          <a:endParaRPr lang="uk-UA" sz="2400" b="1" dirty="0" err="1">
            <a:solidFill>
              <a:srgbClr val="002060"/>
            </a:solidFill>
          </a:endParaRPr>
        </a:p>
      </dgm:t>
    </dgm:pt>
    <dgm:pt modelId="{94F8834A-DC41-44FE-ACF9-69A138984754}" type="parTrans" cxnId="{39676948-6099-491E-9368-9514F3DBD1F6}">
      <dgm:prSet/>
      <dgm:spPr/>
      <dgm:t>
        <a:bodyPr/>
        <a:lstStyle/>
        <a:p>
          <a:endParaRPr lang="uk-UA"/>
        </a:p>
      </dgm:t>
    </dgm:pt>
    <dgm:pt modelId="{147BBD10-D1F8-420F-86C3-028E0D1782DB}" type="sibTrans" cxnId="{39676948-6099-491E-9368-9514F3DBD1F6}">
      <dgm:prSet/>
      <dgm:spPr/>
      <dgm:t>
        <a:bodyPr/>
        <a:lstStyle/>
        <a:p>
          <a:endParaRPr lang="uk-UA"/>
        </a:p>
      </dgm:t>
    </dgm:pt>
    <dgm:pt modelId="{373D1F63-5C89-4E08-96CA-6DD2FABCDFE7}">
      <dgm:prSet custT="1"/>
      <dgm:spPr/>
      <dgm:t>
        <a:bodyPr/>
        <a:lstStyle/>
        <a:p>
          <a:endParaRPr lang="uk-UA" sz="2400" b="1" dirty="0" err="1">
            <a:solidFill>
              <a:srgbClr val="002060"/>
            </a:solidFill>
          </a:endParaRPr>
        </a:p>
      </dgm:t>
    </dgm:pt>
    <dgm:pt modelId="{EFF49F22-B539-4283-BF34-BEC8DEB26504}" type="parTrans" cxnId="{1E42C2D1-D0D5-4421-89DA-64113524A12B}">
      <dgm:prSet/>
      <dgm:spPr/>
      <dgm:t>
        <a:bodyPr/>
        <a:lstStyle/>
        <a:p>
          <a:endParaRPr lang="uk-UA"/>
        </a:p>
      </dgm:t>
    </dgm:pt>
    <dgm:pt modelId="{DCAD13BC-F5C1-4C16-BD47-5FB301F1DAB2}" type="sibTrans" cxnId="{1E42C2D1-D0D5-4421-89DA-64113524A12B}">
      <dgm:prSet/>
      <dgm:spPr/>
      <dgm:t>
        <a:bodyPr/>
        <a:lstStyle/>
        <a:p>
          <a:endParaRPr lang="uk-UA"/>
        </a:p>
      </dgm:t>
    </dgm:pt>
    <dgm:pt modelId="{0103587A-8F2D-4E13-B1BA-4BD6D58A25DF}">
      <dgm:prSet custT="1"/>
      <dgm:spPr/>
      <dgm:t>
        <a:bodyPr/>
        <a:lstStyle/>
        <a:p>
          <a:endParaRPr lang="uk-UA" sz="2400" b="1" dirty="0">
            <a:solidFill>
              <a:srgbClr val="002060"/>
            </a:solidFill>
          </a:endParaRPr>
        </a:p>
      </dgm:t>
    </dgm:pt>
    <dgm:pt modelId="{495FC6CD-D9AB-4DAA-B3D8-9F0D79C7A626}" type="parTrans" cxnId="{8AD2A20E-E0C6-478A-BB5C-90C3FBBCDA9F}">
      <dgm:prSet/>
      <dgm:spPr/>
      <dgm:t>
        <a:bodyPr/>
        <a:lstStyle/>
        <a:p>
          <a:endParaRPr lang="uk-UA"/>
        </a:p>
      </dgm:t>
    </dgm:pt>
    <dgm:pt modelId="{0027F793-7E00-4992-9F2F-834DC815EFC0}" type="sibTrans" cxnId="{8AD2A20E-E0C6-478A-BB5C-90C3FBBCDA9F}">
      <dgm:prSet/>
      <dgm:spPr/>
      <dgm:t>
        <a:bodyPr/>
        <a:lstStyle/>
        <a:p>
          <a:endParaRPr lang="uk-UA"/>
        </a:p>
      </dgm:t>
    </dgm:pt>
    <dgm:pt modelId="{9698D3DE-C678-4536-BD5F-52A89E447677}">
      <dgm:prSet phldrT="[Текст]"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endParaRPr lang="uk-UA" sz="2400" b="1" dirty="0">
            <a:solidFill>
              <a:srgbClr val="C00000"/>
            </a:solidFill>
          </a:endParaRPr>
        </a:p>
      </dgm:t>
    </dgm:pt>
    <dgm:pt modelId="{8D73C116-BEA0-4456-9873-97F7226B4006}" type="parTrans" cxnId="{444E3994-A585-4956-BD0B-39C9D615D0A0}">
      <dgm:prSet/>
      <dgm:spPr/>
      <dgm:t>
        <a:bodyPr/>
        <a:lstStyle/>
        <a:p>
          <a:endParaRPr lang="uk-UA"/>
        </a:p>
      </dgm:t>
    </dgm:pt>
    <dgm:pt modelId="{6566CBBB-61D1-4E52-9850-C6CC35D96C01}" type="sibTrans" cxnId="{444E3994-A585-4956-BD0B-39C9D615D0A0}">
      <dgm:prSet/>
      <dgm:spPr/>
      <dgm:t>
        <a:bodyPr/>
        <a:lstStyle/>
        <a:p>
          <a:endParaRPr lang="uk-UA"/>
        </a:p>
      </dgm:t>
    </dgm:pt>
    <dgm:pt modelId="{049949E1-DEED-4EFF-86DD-E2E2EC84B37F}">
      <dgm:prSet phldrT="[Текст]"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endParaRPr lang="uk-UA" sz="2400" b="1" dirty="0">
            <a:solidFill>
              <a:srgbClr val="C00000"/>
            </a:solidFill>
          </a:endParaRPr>
        </a:p>
      </dgm:t>
    </dgm:pt>
    <dgm:pt modelId="{853B3575-8705-4790-B6E6-9B0F3E57CFF4}" type="parTrans" cxnId="{B37DB80B-703D-4BC0-8953-E50E4C53700B}">
      <dgm:prSet/>
      <dgm:spPr/>
      <dgm:t>
        <a:bodyPr/>
        <a:lstStyle/>
        <a:p>
          <a:endParaRPr lang="uk-UA"/>
        </a:p>
      </dgm:t>
    </dgm:pt>
    <dgm:pt modelId="{D813B43F-42A1-48C3-BE70-B2DA11970833}" type="sibTrans" cxnId="{B37DB80B-703D-4BC0-8953-E50E4C53700B}">
      <dgm:prSet/>
      <dgm:spPr/>
      <dgm:t>
        <a:bodyPr/>
        <a:lstStyle/>
        <a:p>
          <a:endParaRPr lang="uk-UA"/>
        </a:p>
      </dgm:t>
    </dgm:pt>
    <dgm:pt modelId="{F622DA82-49BB-44DA-90D0-FFE4F09770D8}">
      <dgm:prSet phldrT="[Текст]"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sz="2000" b="1" dirty="0">
              <a:solidFill>
                <a:srgbClr val="002060"/>
              </a:solidFill>
            </a:rPr>
            <a:t> ПРОВЕДЕННЯ МОНІТОРИНГУ ЯКОСТІ ОСВІТИ</a:t>
          </a:r>
          <a:endParaRPr lang="uk-UA" sz="2000" b="1" dirty="0">
            <a:solidFill>
              <a:srgbClr val="C00000"/>
            </a:solidFill>
          </a:endParaRPr>
        </a:p>
      </dgm:t>
    </dgm:pt>
    <dgm:pt modelId="{1015D032-16EE-4D8C-BC5D-268497D67A65}" type="parTrans" cxnId="{4AA56E37-67D3-40F8-AEE3-939E8031F1FB}">
      <dgm:prSet/>
      <dgm:spPr/>
      <dgm:t>
        <a:bodyPr/>
        <a:lstStyle/>
        <a:p>
          <a:endParaRPr lang="uk-UA"/>
        </a:p>
      </dgm:t>
    </dgm:pt>
    <dgm:pt modelId="{6032D0EC-9F91-40DB-863B-6E6C9B013B54}" type="sibTrans" cxnId="{4AA56E37-67D3-40F8-AEE3-939E8031F1FB}">
      <dgm:prSet/>
      <dgm:spPr/>
      <dgm:t>
        <a:bodyPr/>
        <a:lstStyle/>
        <a:p>
          <a:endParaRPr lang="uk-UA"/>
        </a:p>
      </dgm:t>
    </dgm:pt>
    <dgm:pt modelId="{59591FD5-521D-4A11-8DB1-7C23145F379D}" type="pres">
      <dgm:prSet presAssocID="{FDC0215E-8915-4D81-9964-B1890F53AB53}" presName="linearFlow" presStyleCnt="0">
        <dgm:presLayoutVars>
          <dgm:dir/>
          <dgm:animLvl val="lvl"/>
          <dgm:resizeHandles val="exact"/>
        </dgm:presLayoutVars>
      </dgm:prSet>
      <dgm:spPr/>
    </dgm:pt>
    <dgm:pt modelId="{6B645D25-5CC1-4269-8D8C-9F518A362240}" type="pres">
      <dgm:prSet presAssocID="{EE46BC1F-D428-44B0-8528-53D94C8B4F95}" presName="composite" presStyleCnt="0"/>
      <dgm:spPr/>
    </dgm:pt>
    <dgm:pt modelId="{99AD5395-63F1-4B26-A0EF-A5F56C7713AC}" type="pres">
      <dgm:prSet presAssocID="{EE46BC1F-D428-44B0-8528-53D94C8B4F95}" presName="parentText" presStyleLbl="alignNode1" presStyleIdx="0" presStyleCnt="3" custLinFactNeighborX="1911" custLinFactNeighborY="11226">
        <dgm:presLayoutVars>
          <dgm:chMax val="1"/>
          <dgm:bulletEnabled val="1"/>
        </dgm:presLayoutVars>
      </dgm:prSet>
      <dgm:spPr/>
    </dgm:pt>
    <dgm:pt modelId="{32999680-DB5B-4ACE-A3FE-C51EEEB3BFB7}" type="pres">
      <dgm:prSet presAssocID="{EE46BC1F-D428-44B0-8528-53D94C8B4F95}" presName="descendantText" presStyleLbl="alignAcc1" presStyleIdx="0" presStyleCnt="3" custScaleY="100000" custLinFactNeighborX="-137" custLinFactNeighborY="21900">
        <dgm:presLayoutVars>
          <dgm:bulletEnabled val="1"/>
        </dgm:presLayoutVars>
      </dgm:prSet>
      <dgm:spPr/>
    </dgm:pt>
    <dgm:pt modelId="{3B475E5E-5C32-4F6F-9A74-3119147B0F7B}" type="pres">
      <dgm:prSet presAssocID="{BAFC8A2D-42DE-4A73-B853-BC6D3E5F5DE6}" presName="sp" presStyleCnt="0"/>
      <dgm:spPr/>
    </dgm:pt>
    <dgm:pt modelId="{C7453BE5-B18E-4771-A0AB-894D059EE6B3}" type="pres">
      <dgm:prSet presAssocID="{15B4D3CB-5448-418E-99E5-D12A17078DAD}" presName="composite" presStyleCnt="0"/>
      <dgm:spPr/>
    </dgm:pt>
    <dgm:pt modelId="{A0A03723-3E99-4C1A-B45E-E2842A0BF6D4}" type="pres">
      <dgm:prSet presAssocID="{15B4D3CB-5448-418E-99E5-D12A17078DAD}" presName="parentText" presStyleLbl="alignNode1" presStyleIdx="1" presStyleCnt="3" custLinFactNeighborX="1469" custLinFactNeighborY="338">
        <dgm:presLayoutVars>
          <dgm:chMax val="1"/>
          <dgm:bulletEnabled val="1"/>
        </dgm:presLayoutVars>
      </dgm:prSet>
      <dgm:spPr/>
    </dgm:pt>
    <dgm:pt modelId="{E4468F84-A3DD-47B7-89B8-C291BCE66030}" type="pres">
      <dgm:prSet presAssocID="{15B4D3CB-5448-418E-99E5-D12A17078DAD}" presName="descendantText" presStyleLbl="alignAcc1" presStyleIdx="1" presStyleCnt="3" custScaleX="99605" custScaleY="128577" custLinFactNeighborX="146" custLinFactNeighborY="6904">
        <dgm:presLayoutVars>
          <dgm:bulletEnabled val="1"/>
        </dgm:presLayoutVars>
      </dgm:prSet>
      <dgm:spPr/>
    </dgm:pt>
    <dgm:pt modelId="{406A3914-2218-4163-97D7-682EF314A27F}" type="pres">
      <dgm:prSet presAssocID="{A6CEADDC-2A73-4EC2-9029-04C19AAB5FAA}" presName="sp" presStyleCnt="0"/>
      <dgm:spPr/>
    </dgm:pt>
    <dgm:pt modelId="{77DD19FE-324C-4856-94F8-BDABD20B5F30}" type="pres">
      <dgm:prSet presAssocID="{D098EFAD-D58D-4374-8AA5-4EB7A7D3F485}" presName="composite" presStyleCnt="0"/>
      <dgm:spPr/>
    </dgm:pt>
    <dgm:pt modelId="{C9C06455-D755-4F75-9B56-A55D26FE9859}" type="pres">
      <dgm:prSet presAssocID="{D098EFAD-D58D-4374-8AA5-4EB7A7D3F485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9BB3D183-CA06-4A8A-9680-67AC5431E079}" type="pres">
      <dgm:prSet presAssocID="{D098EFAD-D58D-4374-8AA5-4EB7A7D3F485}" presName="descendantText" presStyleLbl="alignAcc1" presStyleIdx="2" presStyleCnt="3" custScaleX="99313" custScaleY="159556" custLinFactNeighborX="1133" custLinFactNeighborY="-4862">
        <dgm:presLayoutVars>
          <dgm:bulletEnabled val="1"/>
        </dgm:presLayoutVars>
      </dgm:prSet>
      <dgm:spPr/>
    </dgm:pt>
  </dgm:ptLst>
  <dgm:cxnLst>
    <dgm:cxn modelId="{B37DB80B-703D-4BC0-8953-E50E4C53700B}" srcId="{15B4D3CB-5448-418E-99E5-D12A17078DAD}" destId="{049949E1-DEED-4EFF-86DD-E2E2EC84B37F}" srcOrd="1" destOrd="0" parTransId="{853B3575-8705-4790-B6E6-9B0F3E57CFF4}" sibTransId="{D813B43F-42A1-48C3-BE70-B2DA11970833}"/>
    <dgm:cxn modelId="{C85AA90C-C8DD-4851-AF5A-3F27003B532A}" type="presOf" srcId="{31745D79-76FF-4703-AA64-EB8CEAE324D4}" destId="{9BB3D183-CA06-4A8A-9680-67AC5431E079}" srcOrd="0" destOrd="0" presId="urn:microsoft.com/office/officeart/2005/8/layout/chevron2"/>
    <dgm:cxn modelId="{78C5CE0D-C24D-402B-B7CA-739923A82EE3}" type="presOf" srcId="{9698D3DE-C678-4536-BD5F-52A89E447677}" destId="{9BB3D183-CA06-4A8A-9680-67AC5431E079}" srcOrd="0" destOrd="1" presId="urn:microsoft.com/office/officeart/2005/8/layout/chevron2"/>
    <dgm:cxn modelId="{8AD2A20E-E0C6-478A-BB5C-90C3FBBCDA9F}" srcId="{EE46BC1F-D428-44B0-8528-53D94C8B4F95}" destId="{0103587A-8F2D-4E13-B1BA-4BD6D58A25DF}" srcOrd="3" destOrd="0" parTransId="{495FC6CD-D9AB-4DAA-B3D8-9F0D79C7A626}" sibTransId="{0027F793-7E00-4992-9F2F-834DC815EFC0}"/>
    <dgm:cxn modelId="{8E44E117-E10D-49C4-979D-274D37AF2E29}" srcId="{15B4D3CB-5448-418E-99E5-D12A17078DAD}" destId="{5C5195E9-F87C-44F5-9F73-C89E39FA4ECC}" srcOrd="2" destOrd="0" parTransId="{8F9B4B2F-8354-4B1B-B579-96A7EB26A27D}" sibTransId="{93BAEA93-8466-4556-B093-055C9D3D25B9}"/>
    <dgm:cxn modelId="{18CD8E18-C1E5-4474-997F-5D5A327DAC2E}" type="presOf" srcId="{FDC0215E-8915-4D81-9964-B1890F53AB53}" destId="{59591FD5-521D-4A11-8DB1-7C23145F379D}" srcOrd="0" destOrd="0" presId="urn:microsoft.com/office/officeart/2005/8/layout/chevron2"/>
    <dgm:cxn modelId="{4AA56E37-67D3-40F8-AEE3-939E8031F1FB}" srcId="{EE46BC1F-D428-44B0-8528-53D94C8B4F95}" destId="{F622DA82-49BB-44DA-90D0-FFE4F09770D8}" srcOrd="2" destOrd="0" parTransId="{1015D032-16EE-4D8C-BC5D-268497D67A65}" sibTransId="{6032D0EC-9F91-40DB-863B-6E6C9B013B54}"/>
    <dgm:cxn modelId="{9ECAB53C-80FE-4AEF-8AAD-F683A2D94EB4}" srcId="{FDC0215E-8915-4D81-9964-B1890F53AB53}" destId="{D098EFAD-D58D-4374-8AA5-4EB7A7D3F485}" srcOrd="2" destOrd="0" parTransId="{E5FBA3D1-6DC0-4376-B4B5-FFFCDCF0B331}" sibTransId="{C6489AB9-D342-4B00-A502-866E707844B5}"/>
    <dgm:cxn modelId="{27E94D3E-6217-4D08-8420-6C99B1C0578B}" type="presOf" srcId="{F622DA82-49BB-44DA-90D0-FFE4F09770D8}" destId="{32999680-DB5B-4ACE-A3FE-C51EEEB3BFB7}" srcOrd="0" destOrd="2" presId="urn:microsoft.com/office/officeart/2005/8/layout/chevron2"/>
    <dgm:cxn modelId="{827A3940-D087-4416-822A-D53F122C5D1B}" srcId="{15B4D3CB-5448-418E-99E5-D12A17078DAD}" destId="{ADCCC4E4-A379-4E81-928F-740258A053AE}" srcOrd="0" destOrd="0" parTransId="{37D85995-AB83-4EEC-8C63-B3D2807E0C21}" sibTransId="{06506827-36B6-40D8-9A95-22FB7FB988E7}"/>
    <dgm:cxn modelId="{1C32915B-C269-4140-B946-A4F6EB1154F0}" type="presOf" srcId="{EE46BC1F-D428-44B0-8528-53D94C8B4F95}" destId="{99AD5395-63F1-4B26-A0EF-A5F56C7713AC}" srcOrd="0" destOrd="0" presId="urn:microsoft.com/office/officeart/2005/8/layout/chevron2"/>
    <dgm:cxn modelId="{7FBD6445-C5F0-480F-BC56-5F6CC1A524AE}" type="presOf" srcId="{15B4D3CB-5448-418E-99E5-D12A17078DAD}" destId="{A0A03723-3E99-4C1A-B45E-E2842A0BF6D4}" srcOrd="0" destOrd="0" presId="urn:microsoft.com/office/officeart/2005/8/layout/chevron2"/>
    <dgm:cxn modelId="{DEF3AE65-CF88-4C60-9CAE-7BDEDC6A7C35}" srcId="{15B4D3CB-5448-418E-99E5-D12A17078DAD}" destId="{A6532E69-D13E-4E43-9B89-F2FD2DA8C0D7}" srcOrd="4" destOrd="0" parTransId="{08B6574F-C971-40E2-8B27-317D3A149FF6}" sibTransId="{FBFEB9C8-4BC5-4801-9FB0-7EC668D16C47}"/>
    <dgm:cxn modelId="{39676948-6099-491E-9368-9514F3DBD1F6}" srcId="{D098EFAD-D58D-4374-8AA5-4EB7A7D3F485}" destId="{15AE6D02-4EC3-49BB-92F7-27AD11CAF437}" srcOrd="3" destOrd="0" parTransId="{94F8834A-DC41-44FE-ACF9-69A138984754}" sibTransId="{147BBD10-D1F8-420F-86C3-028E0D1782DB}"/>
    <dgm:cxn modelId="{9CFB586A-7D89-4159-B5F2-00C8A35BD7D9}" type="presOf" srcId="{B885B922-E7C8-4D96-9A34-5DF4B9185A01}" destId="{9BB3D183-CA06-4A8A-9680-67AC5431E079}" srcOrd="0" destOrd="4" presId="urn:microsoft.com/office/officeart/2005/8/layout/chevron2"/>
    <dgm:cxn modelId="{AD8DAD4E-CEDD-4D9E-938C-77FC7F0BD13D}" srcId="{FDC0215E-8915-4D81-9964-B1890F53AB53}" destId="{EE46BC1F-D428-44B0-8528-53D94C8B4F95}" srcOrd="0" destOrd="0" parTransId="{6ADA4D3B-C804-49BE-8771-4D782500A3A4}" sibTransId="{BAFC8A2D-42DE-4A73-B853-BC6D3E5F5DE6}"/>
    <dgm:cxn modelId="{7ED53071-7A07-48E1-B0B8-775CE9388642}" type="presOf" srcId="{5C5195E9-F87C-44F5-9F73-C89E39FA4ECC}" destId="{E4468F84-A3DD-47B7-89B8-C291BCE66030}" srcOrd="0" destOrd="2" presId="urn:microsoft.com/office/officeart/2005/8/layout/chevron2"/>
    <dgm:cxn modelId="{1AE15B55-CA40-40D7-AB03-36CDFA80345E}" type="presOf" srcId="{5FE7D825-41D5-4DEF-BE46-76C3614006C2}" destId="{9BB3D183-CA06-4A8A-9680-67AC5431E079}" srcOrd="0" destOrd="2" presId="urn:microsoft.com/office/officeart/2005/8/layout/chevron2"/>
    <dgm:cxn modelId="{A5E88459-39BD-4EB5-88FC-E818E6F45411}" type="presOf" srcId="{A6532E69-D13E-4E43-9B89-F2FD2DA8C0D7}" destId="{E4468F84-A3DD-47B7-89B8-C291BCE66030}" srcOrd="0" destOrd="4" presId="urn:microsoft.com/office/officeart/2005/8/layout/chevron2"/>
    <dgm:cxn modelId="{9D67BF83-1776-4A3A-8E33-9FA2908E50E0}" srcId="{D098EFAD-D58D-4374-8AA5-4EB7A7D3F485}" destId="{5FE7D825-41D5-4DEF-BE46-76C3614006C2}" srcOrd="2" destOrd="0" parTransId="{83DE99D2-B1CB-4276-9FD4-B4AAEF10DA79}" sibTransId="{8FB92C04-58FD-4D2F-8177-A5379D699FC5}"/>
    <dgm:cxn modelId="{CB627385-DD47-46C7-B55A-DAF254490BD0}" type="presOf" srcId="{373D1F63-5C89-4E08-96CA-6DD2FABCDFE7}" destId="{E4468F84-A3DD-47B7-89B8-C291BCE66030}" srcOrd="0" destOrd="3" presId="urn:microsoft.com/office/officeart/2005/8/layout/chevron2"/>
    <dgm:cxn modelId="{6A390591-3C26-4D6C-80E7-6F5A83A05B3A}" srcId="{D098EFAD-D58D-4374-8AA5-4EB7A7D3F485}" destId="{B885B922-E7C8-4D96-9A34-5DF4B9185A01}" srcOrd="4" destOrd="0" parTransId="{B6E16682-C399-4195-90F7-8242AE28CD05}" sibTransId="{74F1F225-3619-49C3-8CAB-6A02100E4092}"/>
    <dgm:cxn modelId="{444E3994-A585-4956-BD0B-39C9D615D0A0}" srcId="{D098EFAD-D58D-4374-8AA5-4EB7A7D3F485}" destId="{9698D3DE-C678-4536-BD5F-52A89E447677}" srcOrd="1" destOrd="0" parTransId="{8D73C116-BEA0-4456-9873-97F7226B4006}" sibTransId="{6566CBBB-61D1-4E52-9850-C6CC35D96C01}"/>
    <dgm:cxn modelId="{AF2DC294-1CB0-4A87-9093-656789EE020B}" type="presOf" srcId="{D098EFAD-D58D-4374-8AA5-4EB7A7D3F485}" destId="{C9C06455-D755-4F75-9B56-A55D26FE9859}" srcOrd="0" destOrd="0" presId="urn:microsoft.com/office/officeart/2005/8/layout/chevron2"/>
    <dgm:cxn modelId="{9DB70295-AEA3-4328-9664-85A21DE3BE28}" type="presOf" srcId="{41B35B65-1FD1-45BD-A104-9D8D335C55CF}" destId="{32999680-DB5B-4ACE-A3FE-C51EEEB3BFB7}" srcOrd="0" destOrd="1" presId="urn:microsoft.com/office/officeart/2005/8/layout/chevron2"/>
    <dgm:cxn modelId="{66D9649A-3C73-4F26-8007-EAA47935CE19}" srcId="{EE46BC1F-D428-44B0-8528-53D94C8B4F95}" destId="{41B35B65-1FD1-45BD-A104-9D8D335C55CF}" srcOrd="1" destOrd="0" parTransId="{EC64AFAF-78E6-44E6-831C-0E1F5BA5B01A}" sibTransId="{1FBD2BD4-C14F-489F-BE93-B40B78512D24}"/>
    <dgm:cxn modelId="{72CC4C9A-6CE5-4001-B6BC-D9F1756FB667}" type="presOf" srcId="{15AE6D02-4EC3-49BB-92F7-27AD11CAF437}" destId="{9BB3D183-CA06-4A8A-9680-67AC5431E079}" srcOrd="0" destOrd="3" presId="urn:microsoft.com/office/officeart/2005/8/layout/chevron2"/>
    <dgm:cxn modelId="{A966E19C-DE66-4767-88D8-BA185C182DAD}" srcId="{EE46BC1F-D428-44B0-8528-53D94C8B4F95}" destId="{E21F40EB-DF23-4CCD-9CF1-D8A8546C1DF4}" srcOrd="0" destOrd="0" parTransId="{FE40FC63-32E7-4D9A-B598-8E8EC70B0BFD}" sibTransId="{0755C237-7162-4DB7-B185-CBEE280D5366}"/>
    <dgm:cxn modelId="{3E413CA4-64C4-4CEE-A252-71E40ABB4FD1}" type="presOf" srcId="{E21F40EB-DF23-4CCD-9CF1-D8A8546C1DF4}" destId="{32999680-DB5B-4ACE-A3FE-C51EEEB3BFB7}" srcOrd="0" destOrd="0" presId="urn:microsoft.com/office/officeart/2005/8/layout/chevron2"/>
    <dgm:cxn modelId="{29B4BBB6-1DC5-4E57-A2DD-4C26B85317FC}" srcId="{FDC0215E-8915-4D81-9964-B1890F53AB53}" destId="{15B4D3CB-5448-418E-99E5-D12A17078DAD}" srcOrd="1" destOrd="0" parTransId="{1D11F60E-8350-48FA-8946-F3B7A30790F6}" sibTransId="{A6CEADDC-2A73-4EC2-9029-04C19AAB5FAA}"/>
    <dgm:cxn modelId="{B6DA69B9-48FF-4DDF-85BD-783540958567}" type="presOf" srcId="{ADCCC4E4-A379-4E81-928F-740258A053AE}" destId="{E4468F84-A3DD-47B7-89B8-C291BCE66030}" srcOrd="0" destOrd="0" presId="urn:microsoft.com/office/officeart/2005/8/layout/chevron2"/>
    <dgm:cxn modelId="{95F2C3BF-6C3D-469D-88FF-23C82E421024}" srcId="{D098EFAD-D58D-4374-8AA5-4EB7A7D3F485}" destId="{31745D79-76FF-4703-AA64-EB8CEAE324D4}" srcOrd="0" destOrd="0" parTransId="{FBCB4699-9B51-4BB9-B311-815EDF4CB6F8}" sibTransId="{938FF227-5C2C-4245-9D5B-CED30098ECB0}"/>
    <dgm:cxn modelId="{1E42C2D1-D0D5-4421-89DA-64113524A12B}" srcId="{15B4D3CB-5448-418E-99E5-D12A17078DAD}" destId="{373D1F63-5C89-4E08-96CA-6DD2FABCDFE7}" srcOrd="3" destOrd="0" parTransId="{EFF49F22-B539-4283-BF34-BEC8DEB26504}" sibTransId="{DCAD13BC-F5C1-4C16-BD47-5FB301F1DAB2}"/>
    <dgm:cxn modelId="{74C5CAD8-3431-4D6E-86E1-6F0254EE019D}" type="presOf" srcId="{049949E1-DEED-4EFF-86DD-E2E2EC84B37F}" destId="{E4468F84-A3DD-47B7-89B8-C291BCE66030}" srcOrd="0" destOrd="1" presId="urn:microsoft.com/office/officeart/2005/8/layout/chevron2"/>
    <dgm:cxn modelId="{C20564DA-67F3-401C-9077-9E0120F24152}" type="presOf" srcId="{0103587A-8F2D-4E13-B1BA-4BD6D58A25DF}" destId="{32999680-DB5B-4ACE-A3FE-C51EEEB3BFB7}" srcOrd="0" destOrd="3" presId="urn:microsoft.com/office/officeart/2005/8/layout/chevron2"/>
    <dgm:cxn modelId="{39DA6479-0D54-421A-929F-EFA93B371435}" type="presParOf" srcId="{59591FD5-521D-4A11-8DB1-7C23145F379D}" destId="{6B645D25-5CC1-4269-8D8C-9F518A362240}" srcOrd="0" destOrd="0" presId="urn:microsoft.com/office/officeart/2005/8/layout/chevron2"/>
    <dgm:cxn modelId="{608FB3F7-9C0B-4327-BE31-BE93E6A48C93}" type="presParOf" srcId="{6B645D25-5CC1-4269-8D8C-9F518A362240}" destId="{99AD5395-63F1-4B26-A0EF-A5F56C7713AC}" srcOrd="0" destOrd="0" presId="urn:microsoft.com/office/officeart/2005/8/layout/chevron2"/>
    <dgm:cxn modelId="{A17599AF-5F19-438D-929C-7BC00757F3AF}" type="presParOf" srcId="{6B645D25-5CC1-4269-8D8C-9F518A362240}" destId="{32999680-DB5B-4ACE-A3FE-C51EEEB3BFB7}" srcOrd="1" destOrd="0" presId="urn:microsoft.com/office/officeart/2005/8/layout/chevron2"/>
    <dgm:cxn modelId="{89CBF1EA-EA71-46B3-933E-B68D407321BF}" type="presParOf" srcId="{59591FD5-521D-4A11-8DB1-7C23145F379D}" destId="{3B475E5E-5C32-4F6F-9A74-3119147B0F7B}" srcOrd="1" destOrd="0" presId="urn:microsoft.com/office/officeart/2005/8/layout/chevron2"/>
    <dgm:cxn modelId="{B9B5EC48-4604-44EA-87AF-0BC1A0ABEBA1}" type="presParOf" srcId="{59591FD5-521D-4A11-8DB1-7C23145F379D}" destId="{C7453BE5-B18E-4771-A0AB-894D059EE6B3}" srcOrd="2" destOrd="0" presId="urn:microsoft.com/office/officeart/2005/8/layout/chevron2"/>
    <dgm:cxn modelId="{2BD9F8E4-EC19-4038-8F49-4DBF4B085088}" type="presParOf" srcId="{C7453BE5-B18E-4771-A0AB-894D059EE6B3}" destId="{A0A03723-3E99-4C1A-B45E-E2842A0BF6D4}" srcOrd="0" destOrd="0" presId="urn:microsoft.com/office/officeart/2005/8/layout/chevron2"/>
    <dgm:cxn modelId="{D8F60C7C-4392-4C2E-8BBE-8E5DE9CA856B}" type="presParOf" srcId="{C7453BE5-B18E-4771-A0AB-894D059EE6B3}" destId="{E4468F84-A3DD-47B7-89B8-C291BCE66030}" srcOrd="1" destOrd="0" presId="urn:microsoft.com/office/officeart/2005/8/layout/chevron2"/>
    <dgm:cxn modelId="{F3B9EF67-B729-4C99-9991-3DE3F75050AC}" type="presParOf" srcId="{59591FD5-521D-4A11-8DB1-7C23145F379D}" destId="{406A3914-2218-4163-97D7-682EF314A27F}" srcOrd="3" destOrd="0" presId="urn:microsoft.com/office/officeart/2005/8/layout/chevron2"/>
    <dgm:cxn modelId="{336ABDB8-2677-4B05-99AE-602BBB4DA8BB}" type="presParOf" srcId="{59591FD5-521D-4A11-8DB1-7C23145F379D}" destId="{77DD19FE-324C-4856-94F8-BDABD20B5F30}" srcOrd="4" destOrd="0" presId="urn:microsoft.com/office/officeart/2005/8/layout/chevron2"/>
    <dgm:cxn modelId="{387AB72D-2B56-4B66-9934-7A2B26AECA7C}" type="presParOf" srcId="{77DD19FE-324C-4856-94F8-BDABD20B5F30}" destId="{C9C06455-D755-4F75-9B56-A55D26FE9859}" srcOrd="0" destOrd="0" presId="urn:microsoft.com/office/officeart/2005/8/layout/chevron2"/>
    <dgm:cxn modelId="{114CC283-FEFB-4F1D-8D95-A955CDBEC0F8}" type="presParOf" srcId="{77DD19FE-324C-4856-94F8-BDABD20B5F30}" destId="{9BB3D183-CA06-4A8A-9680-67AC5431E079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AD5395-63F1-4B26-A0EF-A5F56C7713AC}">
      <dsp:nvSpPr>
        <dsp:cNvPr id="0" name=""/>
        <dsp:cNvSpPr/>
      </dsp:nvSpPr>
      <dsp:spPr>
        <a:xfrm rot="5400000">
          <a:off x="-183363" y="355509"/>
          <a:ext cx="1342109" cy="939476"/>
        </a:xfrm>
        <a:prstGeom prst="chevron">
          <a:avLst/>
        </a:prstGeom>
        <a:solidFill>
          <a:schemeClr val="bg2">
            <a:lumMod val="7500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uk-UA" sz="2000" b="1" kern="1200" dirty="0"/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b="1" kern="1200" dirty="0">
              <a:solidFill>
                <a:schemeClr val="tx2"/>
              </a:solidFill>
            </a:rPr>
            <a:t>ЗНО</a:t>
          </a:r>
        </a:p>
      </dsp:txBody>
      <dsp:txXfrm rot="-5400000">
        <a:off x="17954" y="623930"/>
        <a:ext cx="939476" cy="402633"/>
      </dsp:txXfrm>
    </dsp:sp>
    <dsp:sp modelId="{32999680-DB5B-4ACE-A3FE-C51EEEB3BFB7}">
      <dsp:nvSpPr>
        <dsp:cNvPr id="0" name=""/>
        <dsp:cNvSpPr/>
      </dsp:nvSpPr>
      <dsp:spPr>
        <a:xfrm rot="5400000">
          <a:off x="3948293" y="-2823604"/>
          <a:ext cx="872830" cy="6909395"/>
        </a:xfrm>
        <a:prstGeom prst="round2SameRect">
          <a:avLst/>
        </a:prstGeom>
        <a:solidFill>
          <a:schemeClr val="accent1">
            <a:lumMod val="20000"/>
            <a:lumOff val="80000"/>
            <a:alpha val="9000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uk-UA" sz="2400" kern="1200" dirty="0">
            <a:solidFill>
              <a:srgbClr val="C00000"/>
            </a:solidFill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b="1" kern="1200" dirty="0">
              <a:solidFill>
                <a:srgbClr val="002060"/>
              </a:solidFill>
            </a:rPr>
            <a:t>ДОСЛІДЖЕННЯ РЕЗУЛЬТАТІВ НАВЧАННЯ, ЗДОБУТИХ НА ПЕВНОМУ ОСВІТНЬОМУ РІВНІ</a:t>
          </a:r>
          <a:endParaRPr lang="uk-UA" sz="2000" b="1" kern="1200" dirty="0">
            <a:solidFill>
              <a:srgbClr val="C00000"/>
            </a:solidFill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b="1" kern="1200" dirty="0">
              <a:solidFill>
                <a:srgbClr val="002060"/>
              </a:solidFill>
            </a:rPr>
            <a:t> ПРОВЕДЕННЯ МОНІТОРИНГУ ЯКОСТІ ОСВІТИ</a:t>
          </a:r>
          <a:endParaRPr lang="uk-UA" sz="2000" b="1" kern="1200" dirty="0">
            <a:solidFill>
              <a:srgbClr val="C00000"/>
            </a:solidFill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uk-UA" sz="2400" b="1" kern="1200" dirty="0">
            <a:solidFill>
              <a:srgbClr val="002060"/>
            </a:solidFill>
          </a:endParaRPr>
        </a:p>
      </dsp:txBody>
      <dsp:txXfrm rot="-5400000">
        <a:off x="930011" y="237286"/>
        <a:ext cx="6866787" cy="787614"/>
      </dsp:txXfrm>
    </dsp:sp>
    <dsp:sp modelId="{A0A03723-3E99-4C1A-B45E-E2842A0BF6D4}">
      <dsp:nvSpPr>
        <dsp:cNvPr id="0" name=""/>
        <dsp:cNvSpPr/>
      </dsp:nvSpPr>
      <dsp:spPr>
        <a:xfrm rot="5400000">
          <a:off x="-187515" y="1499234"/>
          <a:ext cx="1342109" cy="939476"/>
        </a:xfrm>
        <a:prstGeom prst="chevron">
          <a:avLst/>
        </a:prstGeom>
        <a:solidFill>
          <a:schemeClr val="bg2">
            <a:lumMod val="7500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b="1" kern="1200" dirty="0">
              <a:solidFill>
                <a:schemeClr val="tx2"/>
              </a:solidFill>
            </a:rPr>
            <a:t>ДПА</a:t>
          </a:r>
        </a:p>
      </dsp:txBody>
      <dsp:txXfrm rot="-5400000">
        <a:off x="13802" y="1767655"/>
        <a:ext cx="939476" cy="402633"/>
      </dsp:txXfrm>
    </dsp:sp>
    <dsp:sp modelId="{E4468F84-A3DD-47B7-89B8-C291BCE66030}">
      <dsp:nvSpPr>
        <dsp:cNvPr id="0" name=""/>
        <dsp:cNvSpPr/>
      </dsp:nvSpPr>
      <dsp:spPr>
        <a:xfrm rot="5400000">
          <a:off x="3843427" y="-1651255"/>
          <a:ext cx="1121669" cy="6882102"/>
        </a:xfrm>
        <a:prstGeom prst="round2SameRect">
          <a:avLst/>
        </a:prstGeom>
        <a:solidFill>
          <a:schemeClr val="accent1">
            <a:lumMod val="20000"/>
            <a:lumOff val="80000"/>
            <a:alpha val="9000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uk-UA" sz="2400" kern="1200" dirty="0">
            <a:solidFill>
              <a:srgbClr val="C00000"/>
            </a:solidFill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uk-UA" sz="2400" b="1" kern="1200" dirty="0">
            <a:solidFill>
              <a:srgbClr val="C00000"/>
            </a:solidFill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2000" b="1" kern="1200" dirty="0">
              <a:solidFill>
                <a:srgbClr val="002060"/>
              </a:solidFill>
            </a:rPr>
            <a:t>ФОРМА КОНТРОЛЮ ВІДПОВІДНОСТІ ОСВІТНЬОГО РІВНЯ ВИПУСКНИКІВ </a:t>
          </a:r>
          <a:r>
            <a:rPr lang="ru-RU" sz="2000" b="1" kern="1200" dirty="0">
              <a:solidFill>
                <a:srgbClr val="002060"/>
              </a:solidFill>
            </a:rPr>
            <a:t>ЗЗСО I, II, III СТУПЕНІВ Д</a:t>
          </a:r>
          <a:r>
            <a:rPr lang="uk-UA" sz="2000" b="1" kern="1200" dirty="0">
              <a:solidFill>
                <a:srgbClr val="002060"/>
              </a:solidFill>
            </a:rPr>
            <a:t>ЕРЖАВНИМ ВИМОГАМ</a:t>
          </a:r>
          <a:endParaRPr lang="uk-UA" sz="2000" b="1" kern="1200" dirty="0">
            <a:solidFill>
              <a:srgbClr val="C00000"/>
            </a:solidFill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uk-UA" sz="2400" b="1" kern="1200" dirty="0" err="1">
            <a:solidFill>
              <a:srgbClr val="002060"/>
            </a:solidFill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uk-UA" sz="2400" kern="1200" dirty="0">
            <a:solidFill>
              <a:srgbClr val="002060"/>
            </a:solidFill>
          </a:endParaRPr>
        </a:p>
      </dsp:txBody>
      <dsp:txXfrm rot="-5400000">
        <a:off x="963211" y="1283716"/>
        <a:ext cx="6827347" cy="1012159"/>
      </dsp:txXfrm>
    </dsp:sp>
    <dsp:sp modelId="{C9C06455-D755-4F75-9B56-A55D26FE9859}">
      <dsp:nvSpPr>
        <dsp:cNvPr id="0" name=""/>
        <dsp:cNvSpPr/>
      </dsp:nvSpPr>
      <dsp:spPr>
        <a:xfrm rot="5400000">
          <a:off x="-201316" y="2919678"/>
          <a:ext cx="1342109" cy="939476"/>
        </a:xfrm>
        <a:prstGeom prst="chevron">
          <a:avLst/>
        </a:prstGeom>
        <a:solidFill>
          <a:schemeClr val="bg2">
            <a:lumMod val="7500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	</a:t>
          </a:r>
          <a:r>
            <a:rPr lang="en-US" sz="2000" b="1" kern="1200" dirty="0">
              <a:solidFill>
                <a:schemeClr val="tx2"/>
              </a:solidFill>
            </a:rPr>
            <a:t>PISA</a:t>
          </a:r>
          <a:endParaRPr lang="uk-UA" sz="2000" b="1" kern="1200" dirty="0">
            <a:solidFill>
              <a:schemeClr val="tx2"/>
            </a:solidFill>
          </a:endParaRPr>
        </a:p>
      </dsp:txBody>
      <dsp:txXfrm rot="-5400000">
        <a:off x="1" y="3188099"/>
        <a:ext cx="939476" cy="402633"/>
      </dsp:txXfrm>
    </dsp:sp>
    <dsp:sp modelId="{9BB3D183-CA06-4A8A-9680-67AC5431E079}">
      <dsp:nvSpPr>
        <dsp:cNvPr id="0" name=""/>
        <dsp:cNvSpPr/>
      </dsp:nvSpPr>
      <dsp:spPr>
        <a:xfrm rot="5400000">
          <a:off x="3721947" y="-318830"/>
          <a:ext cx="1391921" cy="6861927"/>
        </a:xfrm>
        <a:prstGeom prst="round2SameRect">
          <a:avLst/>
        </a:prstGeom>
        <a:solidFill>
          <a:schemeClr val="accent1">
            <a:lumMod val="20000"/>
            <a:lumOff val="80000"/>
            <a:alpha val="9000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uk-UA" sz="2400" kern="1200" dirty="0">
            <a:solidFill>
              <a:srgbClr val="C00000"/>
            </a:solidFill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uk-UA" sz="2400" b="1" kern="1200" dirty="0">
            <a:solidFill>
              <a:srgbClr val="C00000"/>
            </a:solidFill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2000" b="1" kern="1200" dirty="0">
              <a:solidFill>
                <a:srgbClr val="002060"/>
              </a:solidFill>
            </a:rPr>
            <a:t>ВИЗНАЧЕННЯ ТЕНДЕНЦІЙ У РЕЗУЛЬТАТАХ ОСВІТНІХ ПРОГРАМ РІЗНИХ КРАЇН; ЧИННИКІВ, ЩО ВПЛИВАЮТЬ НА РІВЕНЬ НАВЧАЛЬНИХ ДОСЯГНЕНЬ УЧНІВ У СВІТІ, ПІДВИЩЕННЯ ЯКОСТІ ВИКЛАДАННЯ І ОРГАНІЗАЦІЇ СИСТЕМ ОСВІТИ </a:t>
          </a:r>
          <a:endParaRPr lang="uk-UA" sz="2000" b="1" kern="1200" dirty="0">
            <a:solidFill>
              <a:srgbClr val="C00000"/>
            </a:solidFill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uk-UA" sz="2400" b="1" kern="1200" dirty="0" err="1">
            <a:solidFill>
              <a:srgbClr val="002060"/>
            </a:solidFill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uk-UA" sz="2400" kern="1200" dirty="0">
            <a:solidFill>
              <a:srgbClr val="002060"/>
            </a:solidFill>
          </a:endParaRPr>
        </a:p>
      </dsp:txBody>
      <dsp:txXfrm rot="-5400000">
        <a:off x="986944" y="2484121"/>
        <a:ext cx="6793979" cy="125602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FB3848-D13B-4A65-A897-DFA6F2082892}" type="datetimeFigureOut">
              <a:rPr lang="uk-UA" smtClean="0"/>
              <a:pPr/>
              <a:t>20.10.2023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34C425-E894-48FE-942D-6B9F88625F50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545506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dirty="0"/>
              <a:t>Коротко</a:t>
            </a:r>
            <a:r>
              <a:rPr lang="uk-UA" baseline="0" dirty="0"/>
              <a:t> про міжпредметні.</a:t>
            </a:r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34C425-E894-48FE-942D-6B9F88625F50}" type="slidenum">
              <a:rPr lang="uk-UA" smtClean="0"/>
              <a:pPr/>
              <a:t>8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230873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34C425-E894-48FE-942D-6B9F88625F50}" type="slidenum">
              <a:rPr lang="uk-UA" smtClean="0"/>
              <a:pPr/>
              <a:t>13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437650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0" y="-30477"/>
            <a:ext cx="9067800" cy="6889273"/>
            <a:chOff x="0" y="-30477"/>
            <a:chExt cx="9067800" cy="6889273"/>
          </a:xfrm>
        </p:grpSpPr>
        <p:cxnSp>
          <p:nvCxnSpPr>
            <p:cNvPr id="110" name="Straight Connector 109"/>
            <p:cNvCxnSpPr/>
            <p:nvPr/>
          </p:nvCxnSpPr>
          <p:spPr>
            <a:xfrm rot="16200000" flipH="1">
              <a:off x="-1447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rot="16200000" flipH="1">
              <a:off x="-1638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rot="5400000">
              <a:off x="-1485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rot="5400000">
              <a:off x="-32385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rot="16200000" flipH="1">
              <a:off x="-33147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rot="16200000" flipH="1">
              <a:off x="-1371600" y="2971800"/>
              <a:ext cx="6858000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rot="16200000" flipH="1">
              <a:off x="-2819400" y="3200400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rot="5400000">
              <a:off x="-2705099" y="3238500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16200000" flipH="1">
              <a:off x="-21336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6200000" flipH="1">
              <a:off x="-31242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6200000" flipH="1">
              <a:off x="-1828799" y="3352799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16200000" flipH="1">
              <a:off x="-28194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16200000" flipH="1">
              <a:off x="-2438400" y="3124200"/>
              <a:ext cx="6858000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5400000">
              <a:off x="-173164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5400000">
              <a:off x="-1142048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5400000">
              <a:off x="-9144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rot="5400000">
              <a:off x="-185547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 flipH="1">
              <a:off x="-26431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rot="16200000" flipH="1">
              <a:off x="-1954530" y="3326130"/>
              <a:ext cx="6858000" cy="20574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6200000" flipH="1">
              <a:off x="-2362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rot="16200000" flipH="1">
              <a:off x="-21336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rot="16200000" flipH="1">
              <a:off x="1066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16200000" flipH="1">
              <a:off x="876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5400000">
              <a:off x="1028700" y="3238500"/>
              <a:ext cx="6858000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5400000">
              <a:off x="-7239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16200000" flipH="1">
              <a:off x="-8001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5400000">
              <a:off x="-152400" y="3429000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16200000" flipH="1">
              <a:off x="-304800" y="3200400"/>
              <a:ext cx="6858000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5400000">
              <a:off x="-190499" y="3238500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rot="16200000" flipH="1">
              <a:off x="3810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rot="16200000" flipH="1">
              <a:off x="-6096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rot="16200000" flipH="1">
              <a:off x="685801" y="3352799"/>
              <a:ext cx="6858000" cy="152401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 rot="16200000" flipH="1">
              <a:off x="-304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rot="5400000">
              <a:off x="-10287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 rot="5400000">
              <a:off x="78295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rot="5400000">
              <a:off x="1372552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rot="5400000">
              <a:off x="1600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 rot="5400000">
              <a:off x="65913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 rot="16200000" flipH="1">
              <a:off x="-1285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16200000" flipH="1">
              <a:off x="560070" y="3326130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16200000" flipH="1">
              <a:off x="1524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rot="16200000" flipH="1">
              <a:off x="3810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rot="16200000" flipH="1">
              <a:off x="2743200" y="3352801"/>
              <a:ext cx="6858000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rot="16200000" flipH="1">
              <a:off x="2095501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 rot="5400000">
              <a:off x="2705100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rot="5400000">
              <a:off x="1828801" y="3276600"/>
              <a:ext cx="6857999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 rot="16200000" flipH="1">
              <a:off x="1066800" y="3200402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rot="16200000" flipH="1">
              <a:off x="2362201" y="3352800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 rot="5400000">
              <a:off x="2646045" y="2722246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 rot="5400000">
              <a:off x="3048952" y="3277553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rot="5400000">
              <a:off x="2895600" y="3276601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5400000">
              <a:off x="2388870" y="3227071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6200000" flipH="1">
              <a:off x="22364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6200000" flipH="1">
              <a:off x="17526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6200000" flipH="1">
              <a:off x="19812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rot="5400000">
              <a:off x="3467100" y="3314701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rot="16200000" flipH="1">
              <a:off x="3467099" y="3314701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rot="5400000">
              <a:off x="4038600" y="3429001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16200000" flipH="1">
              <a:off x="3886200" y="3200401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rot="5400000">
              <a:off x="4000501" y="3238501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rot="16200000" flipH="1">
              <a:off x="4572000" y="3200401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rot="16200000" flipH="1">
              <a:off x="3733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5400000">
              <a:off x="36195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rot="16200000" flipH="1">
              <a:off x="4214813" y="3252788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rot="16200000" flipH="1">
              <a:off x="47510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 rot="16200000" flipH="1">
              <a:off x="43434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rot="16200000" flipH="1">
              <a:off x="4572000" y="3352801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rot="16200000" flipH="1">
              <a:off x="5257800" y="3352802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rot="16200000" flipH="1">
              <a:off x="5067300" y="3238502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5400000">
              <a:off x="5219700" y="3238502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rot="16200000" flipH="1">
              <a:off x="4876801" y="3352801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rot="5400000">
              <a:off x="5527994" y="3318196"/>
              <a:ext cx="6888479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 rot="5400000">
              <a:off x="4850130" y="3227072"/>
              <a:ext cx="6858000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 rot="16200000" flipH="1">
              <a:off x="4751070" y="3326132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 rot="5400000">
              <a:off x="5562599" y="3429001"/>
              <a:ext cx="685800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5400000">
              <a:off x="2552700" y="3390900"/>
              <a:ext cx="6858000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rot="16200000" flipH="1">
              <a:off x="3048000" y="3352800"/>
              <a:ext cx="6858000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rot="16200000" flipH="1">
              <a:off x="3238500" y="3238500"/>
              <a:ext cx="6858000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/>
            <p:nvPr/>
          </p:nvCxnSpPr>
          <p:spPr>
            <a:xfrm rot="5400000">
              <a:off x="2133600" y="3276600"/>
              <a:ext cx="6858000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rot="16200000" flipH="1">
              <a:off x="3148013" y="3252789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5400000">
              <a:off x="3771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 rot="5400000">
              <a:off x="4229100" y="2933700"/>
              <a:ext cx="6858000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16200000" flipH="1">
              <a:off x="1371600" y="3200403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‹№›</a:t>
            </a:fld>
            <a:endParaRPr lang="ru-RU"/>
          </a:p>
        </p:txBody>
      </p:sp>
      <p:sp>
        <p:nvSpPr>
          <p:cNvPr id="113" name="Rectangle 112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0" y="2057400"/>
            <a:ext cx="4801394" cy="2820988"/>
            <a:chOff x="0" y="2057400"/>
            <a:chExt cx="4801394" cy="2820988"/>
          </a:xfrm>
        </p:grpSpPr>
        <p:cxnSp>
          <p:nvCxnSpPr>
            <p:cNvPr id="117" name="Straight Connector 116"/>
            <p:cNvCxnSpPr/>
            <p:nvPr/>
          </p:nvCxnSpPr>
          <p:spPr>
            <a:xfrm>
              <a:off x="0" y="20574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0" y="48768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3391694" y="3467100"/>
              <a:ext cx="2818606" cy="79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5"/>
            <a:ext cx="4419600" cy="1600327"/>
          </a:xfrm>
        </p:spPr>
        <p:txBody>
          <a:bodyPr anchor="b">
            <a:normAutofit/>
          </a:bodyPr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2"/>
          <p:cNvGrpSpPr/>
          <p:nvPr/>
        </p:nvGrpSpPr>
        <p:grpSpPr>
          <a:xfrm>
            <a:off x="1" y="-30478"/>
            <a:ext cx="9067799" cy="4846320"/>
            <a:chOff x="1" y="-30477"/>
            <a:chExt cx="9067799" cy="4526277"/>
          </a:xfrm>
        </p:grpSpPr>
        <p:cxnSp>
          <p:nvCxnSpPr>
            <p:cNvPr id="8" name="Straight Connector 7"/>
            <p:cNvCxnSpPr/>
            <p:nvPr/>
          </p:nvCxnSpPr>
          <p:spPr>
            <a:xfrm rot="16200000" flipH="1">
              <a:off x="-2716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-4621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-3097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-206236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-213856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-195465" y="1785212"/>
              <a:ext cx="450573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 flipH="1">
              <a:off x="-164326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-1528964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-95746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-194806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H="1">
              <a:off x="-652664" y="2166211"/>
              <a:ext cx="4505731" cy="152401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H="1">
              <a:off x="-16432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H="1">
              <a:off x="-1790700" y="2019300"/>
              <a:ext cx="4495800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55551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40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26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-67933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-1467052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-77839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-11860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-9574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22429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20524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2204835" y="2051912"/>
              <a:ext cx="450573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452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H="1">
              <a:off x="37603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023735" y="2242139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6200000" flipH="1">
              <a:off x="871335" y="2013812"/>
              <a:ext cx="450573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985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6200000" flipH="1">
              <a:off x="155713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6200000" flipH="1">
              <a:off x="5665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1861936" y="2166211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16200000" flipH="1">
              <a:off x="8713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474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195909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25486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27763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183526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H="1">
              <a:off x="1047548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1736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1328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6200000" flipH="1">
              <a:off x="1557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39193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3271636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38812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004936" y="2090012"/>
              <a:ext cx="4505730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16200000" flipH="1">
              <a:off x="22429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H="1">
              <a:off x="35383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382218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225087" y="2090965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407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356500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 flipH="1">
              <a:off x="34126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29287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16200000" flipH="1">
              <a:off x="3081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4643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 flipH="1">
              <a:off x="4643234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5214735" y="2242140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 flipH="1">
              <a:off x="506233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5176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 flipH="1">
              <a:off x="57481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49099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47956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53909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5927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5519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6200000" flipH="1">
              <a:off x="5748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6200000" flipH="1">
              <a:off x="6433935" y="2166213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6200000" flipH="1">
              <a:off x="62434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63958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60529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6709356" y="2136834"/>
              <a:ext cx="4525755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6026265" y="2040483"/>
              <a:ext cx="4505731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16200000" flipH="1">
              <a:off x="5927205" y="2139543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>
              <a:off x="6738734" y="2242140"/>
              <a:ext cx="450573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>
              <a:off x="3728835" y="2204312"/>
              <a:ext cx="450573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6200000" flipH="1">
              <a:off x="4224135" y="2166212"/>
              <a:ext cx="450573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H="1">
              <a:off x="4414635" y="2051912"/>
              <a:ext cx="450573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3309735" y="2090012"/>
              <a:ext cx="450573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H="1">
              <a:off x="43241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49480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>
              <a:off x="5405235" y="1747112"/>
              <a:ext cx="450573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16200000" flipH="1">
              <a:off x="2547735" y="2013814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93"/>
          <p:cNvSpPr/>
          <p:nvPr/>
        </p:nvSpPr>
        <p:spPr>
          <a:xfrm>
            <a:off x="0" y="4311168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>
            <a:off x="0" y="4387368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0" y="6138380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621364"/>
            <a:ext cx="8305800" cy="414649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20.10.2023</a:t>
            </a:fld>
            <a:endParaRPr lang="ru-RU"/>
          </a:p>
        </p:txBody>
      </p:sp>
      <p:sp>
        <p:nvSpPr>
          <p:cNvPr id="91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2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20.10.2023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20.10.2023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20.10.2023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73050"/>
            <a:ext cx="5486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‹№›</a:t>
            </a:fld>
            <a:endParaRPr lang="ru-RU"/>
          </a:p>
        </p:txBody>
      </p:sp>
      <p:sp>
        <p:nvSpPr>
          <p:cNvPr id="37" name="Rectangle 36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1952"/>
            <a:ext cx="2377440" cy="13716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3552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381000"/>
            <a:ext cx="55626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‹№›</a:t>
            </a:fld>
            <a:endParaRPr lang="ru-RU"/>
          </a:p>
        </p:txBody>
      </p:sp>
      <p:sp>
        <p:nvSpPr>
          <p:cNvPr id="33" name="Rectangle 32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905000"/>
            <a:ext cx="2377440" cy="1371600"/>
          </a:xfrm>
        </p:spPr>
        <p:txBody>
          <a:bodyPr anchor="b">
            <a:normAutofit/>
          </a:bodyPr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6600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352" y="137160"/>
            <a:ext cx="8869680" cy="658368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20.10.2023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‹№›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tabLst>
          <a:tab pos="3830638" algn="l"/>
        </a:tabLst>
        <a:defRPr sz="3600" b="1" kern="1200" cap="none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chemeClr val="accent6">
              <a:tint val="1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872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Похожее изображение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764704"/>
            <a:ext cx="3888432" cy="5184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Похожее изображение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548680"/>
            <a:ext cx="2857500" cy="4010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Похожее изображение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587" y="0"/>
            <a:ext cx="9134453" cy="6858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Прямоугольник 1"/>
          <p:cNvSpPr/>
          <p:nvPr/>
        </p:nvSpPr>
        <p:spPr>
          <a:xfrm>
            <a:off x="4074789" y="2913900"/>
            <a:ext cx="5015857" cy="35394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РОЗБУДОВА </a:t>
            </a:r>
          </a:p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ВНУТРІШНЬОЇ СИСТЕМИ ЗАБЕЗПЕЧЕННЯ ЯКОСТІ ОСВІТНЬОЇ ДІЯЛЬНОСТІ ТА ЯКОСТІ ОСВІТИ В </a:t>
            </a:r>
          </a:p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ГІМНАЗІЇ «ГАРМОНІЯ»</a:t>
            </a:r>
          </a:p>
          <a:p>
            <a:pPr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міста </a:t>
            </a:r>
            <a:r>
              <a:rPr lang="uk-UA" sz="2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Сєвєродонецька</a:t>
            </a:r>
            <a:endParaRPr lang="uk-UA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Луганської області</a:t>
            </a:r>
          </a:p>
          <a:p>
            <a:pPr algn="ctr"/>
            <a:endParaRPr lang="ru-RU" sz="2400" b="1" i="1" dirty="0">
              <a:solidFill>
                <a:srgbClr val="002060"/>
              </a:solidFill>
              <a:latin typeface="Georgia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244407" y="6600825"/>
            <a:ext cx="839393" cy="257175"/>
          </a:xfrm>
          <a:prstGeom prst="rect">
            <a:avLst/>
          </a:prstGeom>
          <a:solidFill>
            <a:srgbClr val="448E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10377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4782" y="360512"/>
            <a:ext cx="864096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800" b="1" dirty="0">
                <a:solidFill>
                  <a:srgbClr val="9C5252"/>
                </a:solidFill>
                <a:cs typeface="Arial" pitchFamily="34" charset="0"/>
              </a:rPr>
              <a:t>                        </a:t>
            </a:r>
          </a:p>
          <a:p>
            <a:pPr algn="ctr"/>
            <a:endParaRPr lang="uk-UA" sz="2800" b="1" dirty="0">
              <a:solidFill>
                <a:srgbClr val="9C5252"/>
              </a:solidFill>
              <a:cs typeface="Arial" pitchFamily="34" charset="0"/>
            </a:endParaRPr>
          </a:p>
        </p:txBody>
      </p:sp>
      <p:graphicFrame>
        <p:nvGraphicFramePr>
          <p:cNvPr id="5" name="Діаграма 4"/>
          <p:cNvGraphicFramePr/>
          <p:nvPr>
            <p:extLst>
              <p:ext uri="{D42A27DB-BD31-4B8C-83A1-F6EECF244321}">
                <p14:modId xmlns:p14="http://schemas.microsoft.com/office/powerpoint/2010/main" val="3893088280"/>
              </p:ext>
            </p:extLst>
          </p:nvPr>
        </p:nvGraphicFramePr>
        <p:xfrm>
          <a:off x="1" y="188641"/>
          <a:ext cx="8995742" cy="64087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528012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іаграма 1"/>
          <p:cNvGraphicFramePr/>
          <p:nvPr>
            <p:extLst>
              <p:ext uri="{D42A27DB-BD31-4B8C-83A1-F6EECF244321}">
                <p14:modId xmlns:p14="http://schemas.microsoft.com/office/powerpoint/2010/main" val="4252330536"/>
              </p:ext>
            </p:extLst>
          </p:nvPr>
        </p:nvGraphicFramePr>
        <p:xfrm>
          <a:off x="107504" y="116632"/>
          <a:ext cx="9036495" cy="67413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716113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188640"/>
            <a:ext cx="8520946" cy="6390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34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566361" y="244910"/>
            <a:ext cx="6459549" cy="14773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ru-RU"/>
            </a:defPPr>
            <a:lvl1pPr algn="ctr">
              <a:defRPr sz="2200" b="1" spc="5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ea typeface="+mj-ea"/>
                <a:cs typeface="Arial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uk-UA" sz="3000" spc="0" dirty="0">
                <a:ln>
                  <a:noFill/>
                </a:ln>
                <a:solidFill>
                  <a:srgbClr val="9C5252"/>
                </a:solidFill>
                <a:latin typeface="Calibri"/>
                <a:ea typeface="+mn-ea"/>
              </a:rPr>
              <a:t>СКЛАДОВІ  ВНУТРІШНЬОЇ СИСТЕМИ ЗАБЕЗПЕЧЕННЯ  ЯКОСТІ ОСВІТНЬОЇ ДІЯЛЬНОСТІ ТА ЯКОСТІ ОСВІТИ   </a:t>
            </a:r>
            <a:endParaRPr lang="uk-UA" sz="3000" dirty="0"/>
          </a:p>
        </p:txBody>
      </p:sp>
      <p:sp>
        <p:nvSpPr>
          <p:cNvPr id="23" name="Прямоугольная выноска 22"/>
          <p:cNvSpPr/>
          <p:nvPr/>
        </p:nvSpPr>
        <p:spPr>
          <a:xfrm>
            <a:off x="229550" y="1700808"/>
            <a:ext cx="3478354" cy="1368152"/>
          </a:xfrm>
          <a:prstGeom prst="wedgeRectCallout">
            <a:avLst>
              <a:gd name="adj1" fmla="val 64246"/>
              <a:gd name="adj2" fmla="val 17494"/>
            </a:avLst>
          </a:prstGeom>
          <a:solidFill>
            <a:schemeClr val="bg2">
              <a:lumMod val="5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uk-UA" sz="2000" b="1" dirty="0">
                <a:latin typeface="Arial" pitchFamily="34" charset="0"/>
                <a:cs typeface="Arial" pitchFamily="34" charset="0"/>
              </a:rPr>
              <a:t>   ЯКІСТЬ РЕЗУЛЬТАТУ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4427984" y="1700808"/>
            <a:ext cx="4464496" cy="1360328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lvl="1" algn="just" defTabSz="1066800">
              <a:lnSpc>
                <a:spcPts val="2300"/>
              </a:lnSpc>
              <a:spcBef>
                <a:spcPct val="0"/>
              </a:spcBef>
              <a:spcAft>
                <a:spcPct val="15000"/>
              </a:spcAft>
            </a:pPr>
            <a:r>
              <a:rPr lang="uk-UA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ПІДГОТОВКА ВИПУСКНИКІВ</a:t>
            </a:r>
          </a:p>
        </p:txBody>
      </p:sp>
      <p:sp>
        <p:nvSpPr>
          <p:cNvPr id="25" name="Прямоугольная выноска 24"/>
          <p:cNvSpPr/>
          <p:nvPr/>
        </p:nvSpPr>
        <p:spPr>
          <a:xfrm>
            <a:off x="251520" y="3645024"/>
            <a:ext cx="3456384" cy="1152128"/>
          </a:xfrm>
          <a:prstGeom prst="wedgeRectCallout">
            <a:avLst>
              <a:gd name="adj1" fmla="val 64246"/>
              <a:gd name="adj2" fmla="val 17494"/>
            </a:avLst>
          </a:prstGeom>
          <a:solidFill>
            <a:schemeClr val="bg2">
              <a:lumMod val="5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uk-UA" sz="2000" b="1" dirty="0">
                <a:latin typeface="Arial" pitchFamily="34" charset="0"/>
                <a:cs typeface="Arial" pitchFamily="34" charset="0"/>
              </a:rPr>
              <a:t>ЯКІСТЬ ЦІЛЕЗАБЕЗПЕЧЕННЯ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4427984" y="3429000"/>
            <a:ext cx="4464496" cy="136815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uk-UA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ОСВІТНІ СТАНДАРТИ І ПРОГРАМИ</a:t>
            </a:r>
          </a:p>
        </p:txBody>
      </p:sp>
      <p:sp>
        <p:nvSpPr>
          <p:cNvPr id="30" name="Прямоугольная выноска 29"/>
          <p:cNvSpPr/>
          <p:nvPr/>
        </p:nvSpPr>
        <p:spPr>
          <a:xfrm>
            <a:off x="251520" y="5373214"/>
            <a:ext cx="3456384" cy="1080119"/>
          </a:xfrm>
          <a:prstGeom prst="wedgeRectCallout">
            <a:avLst>
              <a:gd name="adj1" fmla="val 64246"/>
              <a:gd name="adj2" fmla="val 17494"/>
            </a:avLst>
          </a:prstGeom>
          <a:solidFill>
            <a:schemeClr val="bg2">
              <a:lumMod val="5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200"/>
              </a:lnSpc>
            </a:pPr>
            <a:r>
              <a:rPr lang="uk-UA" sz="2000" b="1" dirty="0">
                <a:latin typeface="Arial" pitchFamily="34" charset="0"/>
                <a:cs typeface="Arial" pitchFamily="34" charset="0"/>
              </a:rPr>
              <a:t>ЯКІСТЬ МАТЕРІАЛЬНО-ТЕХНІЧНОГО ЗАБЕЗПЕЧЕННЯ 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4427984" y="5085184"/>
            <a:ext cx="4536504" cy="158417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uk-UA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РЕСУРСИ ОСВІТНЬОГО ПРОЦЕСУ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550" y="183554"/>
            <a:ext cx="2304000" cy="1323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04412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ая выноска 22"/>
          <p:cNvSpPr/>
          <p:nvPr/>
        </p:nvSpPr>
        <p:spPr>
          <a:xfrm>
            <a:off x="291792" y="512677"/>
            <a:ext cx="3802098" cy="1368152"/>
          </a:xfrm>
          <a:prstGeom prst="wedgeRectCallout">
            <a:avLst>
              <a:gd name="adj1" fmla="val 64246"/>
              <a:gd name="adj2" fmla="val 17494"/>
            </a:avLst>
          </a:prstGeom>
          <a:solidFill>
            <a:schemeClr val="bg2">
              <a:lumMod val="5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uk-UA" sz="2000" b="1" dirty="0">
                <a:latin typeface="Arial" pitchFamily="34" charset="0"/>
                <a:cs typeface="Arial" pitchFamily="34" charset="0"/>
              </a:rPr>
              <a:t>ЯКІСТЬ ОРГАНІЗАЦІЇ ТА РЕАЛІЗАЦІЇ ОСВІТНІХ ТЕХНОЛОГІЙ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4716016" y="692697"/>
            <a:ext cx="4210694" cy="100811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lvl="1" algn="ctr" defTabSz="1066800">
              <a:lnSpc>
                <a:spcPts val="2300"/>
              </a:lnSpc>
              <a:spcBef>
                <a:spcPct val="0"/>
              </a:spcBef>
              <a:spcAft>
                <a:spcPct val="15000"/>
              </a:spcAft>
            </a:pPr>
            <a:r>
              <a:rPr lang="uk-UA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ІННОВАЦІЙНА ОСВІТНЯ ДІЯЛЬНІСТЬ</a:t>
            </a:r>
          </a:p>
        </p:txBody>
      </p:sp>
      <p:sp>
        <p:nvSpPr>
          <p:cNvPr id="25" name="Прямоугольная выноска 24"/>
          <p:cNvSpPr/>
          <p:nvPr/>
        </p:nvSpPr>
        <p:spPr>
          <a:xfrm>
            <a:off x="265846" y="2097994"/>
            <a:ext cx="3828044" cy="1152128"/>
          </a:xfrm>
          <a:prstGeom prst="wedgeRectCallout">
            <a:avLst>
              <a:gd name="adj1" fmla="val 64246"/>
              <a:gd name="adj2" fmla="val 17494"/>
            </a:avLst>
          </a:prstGeom>
          <a:solidFill>
            <a:schemeClr val="bg2">
              <a:lumMod val="5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uk-UA" sz="2000" b="1" dirty="0">
                <a:latin typeface="Arial" pitchFamily="34" charset="0"/>
                <a:cs typeface="Arial" pitchFamily="34" charset="0"/>
              </a:rPr>
              <a:t>ЯКІСТЬ КАДРОВОГО ПОТЕНЦІАЛУ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4703812" y="2278929"/>
            <a:ext cx="4210694" cy="1078063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indent="-457200" algn="ctr" defTabSz="1066800">
              <a:lnSpc>
                <a:spcPts val="2300"/>
              </a:lnSpc>
              <a:spcBef>
                <a:spcPct val="0"/>
              </a:spcBef>
              <a:spcAft>
                <a:spcPct val="15000"/>
              </a:spcAft>
            </a:pP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ПРОФЕСІЙНЕ ЗРОСТАННЯ</a:t>
            </a:r>
            <a:endParaRPr lang="uk-UA" sz="2000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Прямоугольная выноска 28"/>
          <p:cNvSpPr/>
          <p:nvPr/>
        </p:nvSpPr>
        <p:spPr>
          <a:xfrm>
            <a:off x="265846" y="5445224"/>
            <a:ext cx="3828044" cy="1080119"/>
          </a:xfrm>
          <a:prstGeom prst="wedgeRectCallout">
            <a:avLst>
              <a:gd name="adj1" fmla="val 64246"/>
              <a:gd name="adj2" fmla="val 17494"/>
            </a:avLst>
          </a:prstGeom>
          <a:solidFill>
            <a:schemeClr val="bg2">
              <a:lumMod val="5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200"/>
              </a:lnSpc>
            </a:pPr>
            <a:r>
              <a:rPr lang="uk-UA" sz="2000" b="1" dirty="0">
                <a:latin typeface="Arial" pitchFamily="34" charset="0"/>
                <a:cs typeface="Arial" pitchFamily="34" charset="0"/>
              </a:rPr>
              <a:t>ЯКІСТЬ УПРАВЛІННЯ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4703812" y="5409357"/>
            <a:ext cx="4260676" cy="118799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lvl="1" algn="ctr" defTabSz="1066800">
              <a:lnSpc>
                <a:spcPts val="2300"/>
              </a:lnSpc>
              <a:spcBef>
                <a:spcPct val="0"/>
              </a:spcBef>
              <a:spcAft>
                <a:spcPct val="15000"/>
              </a:spcAft>
            </a:pPr>
            <a:r>
              <a:rPr lang="uk-UA" sz="20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УПРАВЛІНСЬКІ РІШЕННЯ</a:t>
            </a:r>
          </a:p>
        </p:txBody>
      </p:sp>
      <p:sp>
        <p:nvSpPr>
          <p:cNvPr id="9" name="Прямоугольная выноска 28"/>
          <p:cNvSpPr/>
          <p:nvPr/>
        </p:nvSpPr>
        <p:spPr>
          <a:xfrm>
            <a:off x="291792" y="3843115"/>
            <a:ext cx="3802098" cy="1080119"/>
          </a:xfrm>
          <a:prstGeom prst="wedgeRectCallout">
            <a:avLst>
              <a:gd name="adj1" fmla="val 64246"/>
              <a:gd name="adj2" fmla="val 17494"/>
            </a:avLst>
          </a:prstGeom>
          <a:solidFill>
            <a:schemeClr val="bg2">
              <a:lumMod val="5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200"/>
              </a:lnSpc>
            </a:pPr>
            <a:r>
              <a:rPr lang="uk-UA" sz="2000" b="1" dirty="0">
                <a:latin typeface="Arial" pitchFamily="34" charset="0"/>
                <a:cs typeface="Arial" pitchFamily="34" charset="0"/>
              </a:rPr>
              <a:t>ЯКІСТЬ ЗМІСТУ ОСВІТИ</a:t>
            </a:r>
          </a:p>
        </p:txBody>
      </p:sp>
      <p:sp>
        <p:nvSpPr>
          <p:cNvPr id="12" name="Прямоугольник 30"/>
          <p:cNvSpPr/>
          <p:nvPr/>
        </p:nvSpPr>
        <p:spPr>
          <a:xfrm>
            <a:off x="4703812" y="3843115"/>
            <a:ext cx="4210694" cy="1080119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lvl="1" algn="ctr" defTabSz="1066800">
              <a:lnSpc>
                <a:spcPts val="2300"/>
              </a:lnSpc>
              <a:spcBef>
                <a:spcPct val="0"/>
              </a:spcBef>
              <a:spcAft>
                <a:spcPct val="15000"/>
              </a:spcAft>
            </a:pPr>
            <a:r>
              <a:rPr lang="uk-UA" sz="20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ОСВІТНІ ПРОГРАМИ</a:t>
            </a:r>
          </a:p>
        </p:txBody>
      </p:sp>
    </p:spTree>
    <p:extLst>
      <p:ext uri="{BB962C8B-B14F-4D97-AF65-F5344CB8AC3E}">
        <p14:creationId xmlns:p14="http://schemas.microsoft.com/office/powerpoint/2010/main" val="5670819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/>
          <p:cNvSpPr txBox="1"/>
          <p:nvPr/>
        </p:nvSpPr>
        <p:spPr>
          <a:xfrm>
            <a:off x="251520" y="575102"/>
            <a:ext cx="9036496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dirty="0">
                <a:solidFill>
                  <a:srgbClr val="9C5252"/>
                </a:solidFill>
                <a:latin typeface="Arial" pitchFamily="34" charset="0"/>
                <a:cs typeface="Arial" pitchFamily="34" charset="0"/>
              </a:rPr>
              <a:t>НАПРЯМКИ ЗАБЕЗПЕЧЕННЯ ЯКОСТІ ОСВІТНЬОЇ ДІЯЛЬНОСТІ ТА ЯКОСТІ ОСВІТИ</a:t>
            </a:r>
          </a:p>
          <a:p>
            <a:pPr algn="ctr"/>
            <a:endParaRPr lang="uk-UA" sz="2800" b="1" dirty="0">
              <a:solidFill>
                <a:srgbClr val="9C5252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uk-UA" sz="20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УПРАВЛІНСЬКА ДІЯЛЬНІСТЬ</a:t>
            </a:r>
          </a:p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uk-UA" sz="20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ОСВІТНЄ СЕРЕДОВИЩЕ</a:t>
            </a:r>
          </a:p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uk-UA" sz="20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ПЕДАГОГІЧНА ДІЯЛЬНІСТЬ</a:t>
            </a:r>
          </a:p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uk-UA" sz="20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ЦІНЮВАННЯ ЗДОБУВАЧІВ ОСВІТИ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F295B50-4F08-4D2C-B8AC-5F644A9CBAAB}"/>
              </a:ext>
            </a:extLst>
          </p:cNvPr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3933056"/>
            <a:ext cx="2952288" cy="2232208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4150344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9513" y="1954560"/>
            <a:ext cx="4241222" cy="8936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ts val="2500"/>
              </a:lnSpc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СТРАТЕГІЯ ТА ПРОЦЕДУРИ ЗАБЕЗПЕЧЕННЯ ЯКОСТІ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797105" y="1879973"/>
            <a:ext cx="4181233" cy="96821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ts val="2500"/>
              </a:lnSpc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ЗАХОДИ ВДОСКОНАЛЕННЯ ФАХОВОЇ МАЙСТЕРНОСТІ ПЕДАГОГІЧНИХ ПРАЦІВНИКІВ ООЗ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749416" y="3084361"/>
            <a:ext cx="4215071" cy="93362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ts val="2500"/>
              </a:lnSpc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СИСТЕМА ТА МЕХАНІЗМИ ЗАБЕЗПЕЧЕННЯ АКАДЕМІЧНОЇ ДОБРОЧЕСНОСТІ</a:t>
            </a:r>
            <a:endParaRPr lang="uk-UA" sz="2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05664" y="4221088"/>
            <a:ext cx="4231525" cy="91528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ts val="2500"/>
              </a:lnSpc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ОПРИЛЮДНЕНІ КРИТЕРІЇ, ПРАВИЛА І ПРОЦЕДУРИ ОЦІНЮВАННЯ ЗДОБУВАЧІВ ОСВІТИ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79512" y="5370734"/>
            <a:ext cx="4241222" cy="108260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ts val="2500"/>
              </a:lnSpc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ОПРИЛЮДНЕНІ </a:t>
            </a:r>
            <a:r>
              <a:rPr lang="uk-UA" sz="2000" b="1" dirty="0">
                <a:solidFill>
                  <a:schemeClr val="accent1">
                    <a:lumMod val="75000"/>
                  </a:schemeClr>
                </a:solidFill>
              </a:rPr>
              <a:t>КРИТЕРІЇ, ПРАВИЛА І ПРОЦЕДУРИ ОЦІНЮВАННЯ ДІЯЛЬНОСТІ</a:t>
            </a:r>
            <a:r>
              <a:rPr lang="uk-UA" sz="2000" b="1" dirty="0">
                <a:solidFill>
                  <a:srgbClr val="445583"/>
                </a:solidFill>
              </a:rPr>
              <a:t> ПЕДПРАЦІВНИКІВ</a:t>
            </a:r>
            <a:endParaRPr lang="ru-RU" sz="2000" b="1" dirty="0">
              <a:solidFill>
                <a:srgbClr val="445583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79933" y="3058825"/>
            <a:ext cx="4181232" cy="95162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ts val="2500"/>
              </a:lnSpc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ПЛАНУВАННЯ ОСВІТНЬОЇ ДІЯЛЬНОСТІ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787969" y="4219275"/>
            <a:ext cx="4176518" cy="91528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ts val="2500"/>
              </a:lnSpc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ЗАБЕЗПЕЧЕННЯ НАЯВНОСТІ ІНФОРМАЦІЙНИХ СИСТЕМ ДЛЯ ЕФЕКТИВНОГО УПРАВЛІННЯ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787969" y="5370734"/>
            <a:ext cx="4176518" cy="111412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ts val="2500"/>
              </a:lnSpc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СТВОРЕННЯ В ЗАКЛАДІ ОСВІТИ ІНКЛЮЗИВНОГО ОСВІТНЬОГО СЕРЕДОВИЩА</a:t>
            </a:r>
          </a:p>
        </p:txBody>
      </p:sp>
      <p:sp>
        <p:nvSpPr>
          <p:cNvPr id="4" name="Блок-схема: объединение 3"/>
          <p:cNvSpPr/>
          <p:nvPr/>
        </p:nvSpPr>
        <p:spPr>
          <a:xfrm>
            <a:off x="2246619" y="980728"/>
            <a:ext cx="4768649" cy="973832"/>
          </a:xfrm>
          <a:prstGeom prst="flowChartMerg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>
                <a:solidFill>
                  <a:schemeClr val="bg1"/>
                </a:solidFill>
              </a:rPr>
              <a:t>СКЛАДНИКИ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0" y="138678"/>
            <a:ext cx="9144000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800" b="1" dirty="0">
                <a:solidFill>
                  <a:srgbClr val="9C5252"/>
                </a:solidFill>
                <a:cs typeface="Arial" pitchFamily="34" charset="0"/>
              </a:rPr>
              <a:t>ВНУТРІШНЯ</a:t>
            </a:r>
            <a:r>
              <a:rPr lang="fr-FR" sz="2800" b="1" dirty="0">
                <a:solidFill>
                  <a:srgbClr val="9C5252"/>
                </a:solidFill>
                <a:cs typeface="Arial" pitchFamily="34" charset="0"/>
              </a:rPr>
              <a:t> </a:t>
            </a:r>
            <a:r>
              <a:rPr lang="uk-UA" sz="2800" b="1" dirty="0">
                <a:solidFill>
                  <a:srgbClr val="9C5252"/>
                </a:solidFill>
                <a:cs typeface="Arial" pitchFamily="34" charset="0"/>
              </a:rPr>
              <a:t>СИСТЕМА ЗАБЕЗПЕЧЕННЯ ЯКОСТІ ОСВІТИ</a:t>
            </a:r>
          </a:p>
          <a:p>
            <a:pPr algn="ctr"/>
            <a:r>
              <a:rPr lang="ru-RU" sz="2000" b="1" dirty="0">
                <a:solidFill>
                  <a:srgbClr val="9C5252"/>
                </a:solidFill>
                <a:cs typeface="Arial" pitchFamily="34" charset="0"/>
              </a:rPr>
              <a:t>(</a:t>
            </a:r>
            <a:r>
              <a:rPr lang="uk-UA" sz="2000" b="1" dirty="0">
                <a:solidFill>
                  <a:srgbClr val="9C5252"/>
                </a:solidFill>
                <a:cs typeface="Arial" pitchFamily="34" charset="0"/>
              </a:rPr>
              <a:t>Стаття 41 Закону України «Про освіту»)</a:t>
            </a:r>
          </a:p>
          <a:p>
            <a:pPr algn="ctr"/>
            <a:r>
              <a:rPr lang="uk-UA" sz="2800" b="1" dirty="0">
                <a:solidFill>
                  <a:srgbClr val="9C5252"/>
                </a:solidFill>
                <a:cs typeface="Arial" pitchFamily="34" charset="0"/>
              </a:rPr>
              <a:t> </a:t>
            </a:r>
          </a:p>
          <a:p>
            <a:pPr algn="ctr"/>
            <a:endParaRPr lang="uk-UA" sz="2800" b="1" dirty="0">
              <a:solidFill>
                <a:srgbClr val="9C5252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6456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7016" y="81268"/>
            <a:ext cx="88569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accent2"/>
                </a:solidFill>
                <a:latin typeface="+mj-lt"/>
                <a:cs typeface="Arial" pitchFamily="34" charset="0"/>
              </a:rPr>
              <a:t> </a:t>
            </a:r>
            <a:r>
              <a:rPr lang="uk-UA" sz="2800" b="1" dirty="0">
                <a:solidFill>
                  <a:schemeClr val="accent2"/>
                </a:solidFill>
                <a:latin typeface="+mj-lt"/>
                <a:cs typeface="Arial" pitchFamily="34" charset="0"/>
              </a:rPr>
              <a:t>СТРАТЕГІЯ ТА ПРОЦЕДУРИ ЗАБЕЗПЕЧЕННЯ ЯКОСТІ ОСВІТИ</a:t>
            </a: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1061373802"/>
              </p:ext>
            </p:extLst>
          </p:nvPr>
        </p:nvGraphicFramePr>
        <p:xfrm>
          <a:off x="827584" y="2132856"/>
          <a:ext cx="7848872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11" name="Группа 10"/>
          <p:cNvGrpSpPr/>
          <p:nvPr/>
        </p:nvGrpSpPr>
        <p:grpSpPr>
          <a:xfrm>
            <a:off x="827583" y="1227931"/>
            <a:ext cx="867317" cy="1239023"/>
            <a:chOff x="-3310756" y="-1180687"/>
            <a:chExt cx="867317" cy="1239023"/>
          </a:xfrm>
          <a:scene3d>
            <a:camera prst="orthographicFront"/>
            <a:lightRig rig="flat" dir="t"/>
          </a:scene3d>
        </p:grpSpPr>
        <p:sp>
          <p:nvSpPr>
            <p:cNvPr id="12" name="Нашивка 11"/>
            <p:cNvSpPr/>
            <p:nvPr/>
          </p:nvSpPr>
          <p:spPr>
            <a:xfrm rot="5400000">
              <a:off x="-3496609" y="-994833"/>
              <a:ext cx="1239023" cy="867316"/>
            </a:xfrm>
            <a:prstGeom prst="chevron">
              <a:avLst/>
            </a:prstGeom>
            <a:solidFill>
              <a:schemeClr val="bg2">
                <a:lumMod val="75000"/>
              </a:schemeClr>
            </a:solidFill>
            <a:sp3d prstMaterial="plastic">
              <a:bevelT w="120900" h="88900"/>
              <a:bevelB w="88900" h="31750" prst="angle"/>
            </a:sp3d>
          </p:spPr>
          <p:style>
            <a:lnRef idx="1">
              <a:schemeClr val="accen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uk-UA"/>
            </a:p>
          </p:txBody>
        </p:sp>
        <p:sp>
          <p:nvSpPr>
            <p:cNvPr id="13" name="Нашивка 4"/>
            <p:cNvSpPr/>
            <p:nvPr/>
          </p:nvSpPr>
          <p:spPr>
            <a:xfrm>
              <a:off x="-3310756" y="-851826"/>
              <a:ext cx="867316" cy="42673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700" tIns="12700" rIns="12700" bIns="127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uk-UA" sz="2000" b="1" kern="1200" dirty="0"/>
            </a:p>
          </p:txBody>
        </p:sp>
      </p:grpSp>
      <p:grpSp>
        <p:nvGrpSpPr>
          <p:cNvPr id="14" name="Группа 13"/>
          <p:cNvGrpSpPr/>
          <p:nvPr/>
        </p:nvGrpSpPr>
        <p:grpSpPr>
          <a:xfrm>
            <a:off x="1672143" y="924626"/>
            <a:ext cx="6981555" cy="1280240"/>
            <a:chOff x="797577" y="-57664"/>
            <a:chExt cx="6981555" cy="1152128"/>
          </a:xfrm>
          <a:scene3d>
            <a:camera prst="orthographicFront"/>
            <a:lightRig rig="flat" dir="t"/>
          </a:scene3d>
        </p:grpSpPr>
        <p:sp>
          <p:nvSpPr>
            <p:cNvPr id="15" name="Прямоугольник с двумя скругленными соседними углами 14"/>
            <p:cNvSpPr/>
            <p:nvPr/>
          </p:nvSpPr>
          <p:spPr>
            <a:xfrm rot="5400000">
              <a:off x="3712291" y="-2972378"/>
              <a:ext cx="1152128" cy="6981555"/>
            </a:xfrm>
            <a:prstGeom prst="round2SameRect">
              <a:avLst/>
            </a:prstGeom>
            <a:solidFill>
              <a:schemeClr val="accent1">
                <a:lumMod val="20000"/>
                <a:lumOff val="80000"/>
                <a:alpha val="90000"/>
              </a:schemeClr>
            </a:solidFill>
            <a:sp3d extrusionH="12700" prstMaterial="plastic">
              <a:bevelT w="50800" h="50800"/>
            </a:sp3d>
          </p:spPr>
          <p:style>
            <a:lnRef idx="1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uk-UA"/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836912" y="78193"/>
              <a:ext cx="6942220" cy="86964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70688" tIns="15240" rIns="15240" bIns="15240" numCol="1" spcCol="1270" anchor="ctr" anchorCtr="0">
              <a:noAutofit/>
            </a:bodyPr>
            <a:lstStyle/>
            <a:p>
              <a:pPr marL="228600" lvl="1" indent="-228600" algn="l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uk-UA" sz="2400" kern="1200" dirty="0">
                <a:solidFill>
                  <a:srgbClr val="C00000"/>
                </a:solidFill>
              </a:endParaRPr>
            </a:p>
            <a:p>
              <a:pPr marL="228600" lvl="1" indent="-228600" algn="l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ru-RU" sz="2000" b="1" kern="1200" dirty="0">
                <a:solidFill>
                  <a:srgbClr val="002060"/>
                </a:solidFill>
              </a:endParaRPr>
            </a:p>
            <a:p>
              <a:pPr marL="228600" lvl="1" indent="-228600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uk-UA" sz="2000" b="1" dirty="0">
                  <a:solidFill>
                    <a:srgbClr val="002060"/>
                  </a:solidFill>
                </a:rPr>
                <a:t>СТРАТЕГІЯ РОЗВИТКУ ЗАКЛАДУ ОСВІТИ </a:t>
              </a:r>
            </a:p>
            <a:p>
              <a:pPr marL="228600" lvl="1" indent="-228600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uk-UA" sz="2000" b="1" dirty="0">
                  <a:solidFill>
                    <a:srgbClr val="002060"/>
                  </a:solidFill>
                </a:rPr>
                <a:t>ПРОГРАМА РОЗВИТКУ ЗАКЛАДУ ОСВІТИ / ПЕРСПЕКТИВНИЙ </a:t>
              </a:r>
              <a:r>
                <a:rPr lang="uk-UA" sz="2000" b="1" kern="1200" dirty="0">
                  <a:solidFill>
                    <a:srgbClr val="002060"/>
                  </a:solidFill>
                </a:rPr>
                <a:t>ПЛАН РОЗВИТКУ ЗАКЛАДУ ОСВІТИ</a:t>
              </a:r>
              <a:endParaRPr lang="uk-UA" sz="2000" b="1" kern="1200" dirty="0">
                <a:solidFill>
                  <a:srgbClr val="C00000"/>
                </a:solidFill>
              </a:endParaRPr>
            </a:p>
            <a:p>
              <a:pPr marL="228600" lvl="1" indent="-228600" algn="l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uk-UA" sz="2400" b="1" kern="1200" dirty="0">
                <a:solidFill>
                  <a:srgbClr val="00206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90893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/>
          <p:cNvSpPr txBox="1"/>
          <p:nvPr/>
        </p:nvSpPr>
        <p:spPr>
          <a:xfrm>
            <a:off x="250994" y="280009"/>
            <a:ext cx="90364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accent2"/>
                </a:solidFill>
                <a:latin typeface="+mj-lt"/>
                <a:cs typeface="Times New Roman" pitchFamily="18" charset="0"/>
              </a:rPr>
              <a:t>ПРИНЦИПИ ЗАБЕЗПЕЧЕННЯ ЯКОСТІ ОСВІТНЬОЇ ДІЯЛЬНОСТІ ТА ЯКОСТІ ОСВІТИ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58662" y="1268760"/>
            <a:ext cx="8821161" cy="51229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uk-UA" sz="2000" dirty="0">
                <a:solidFill>
                  <a:schemeClr val="tx2">
                    <a:lumMod val="75000"/>
                  </a:schemeClr>
                </a:solidFill>
                <a:ea typeface="Times New Roman" panose="02020603050405020304" pitchFamily="18" charset="0"/>
              </a:rPr>
              <a:t>ВІДПОВІДНОСТІ ДЕРЖАВНИМ СТАНДАРТАМ ЗАГАЛЬНОЇ СЕРЕДНЬОЇ ОСВІТИ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uk-UA" sz="2000" dirty="0">
                <a:solidFill>
                  <a:schemeClr val="tx2">
                    <a:lumMod val="75000"/>
                  </a:schemeClr>
                </a:solidFill>
                <a:ea typeface="Times New Roman" panose="02020603050405020304" pitchFamily="18" charset="0"/>
              </a:rPr>
              <a:t> ВІДПОВІДАЛЬНОСТІ ЗА ЗАБЕЗПЕЧЕННЯ ЯКОСТІ ОСВІТИ ТА ЯКОСТІ ОСВІТНЬОЇ ДІЯЛЬНОСТІ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uk-UA" sz="2000" dirty="0">
                <a:solidFill>
                  <a:schemeClr val="tx2">
                    <a:lumMod val="75000"/>
                  </a:schemeClr>
                </a:solidFill>
                <a:ea typeface="Times New Roman" panose="02020603050405020304" pitchFamily="18" charset="0"/>
              </a:rPr>
              <a:t>  СИСТЕМНОСТІ В УПРАВЛІННІ ЯКІСТЮ НА ВСІХ СТАДІЯХ ОСВІТНЬОГО ПРОЦЕСУ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uk-UA" sz="2000" dirty="0">
                <a:solidFill>
                  <a:schemeClr val="tx2">
                    <a:lumMod val="75000"/>
                  </a:schemeClr>
                </a:solidFill>
                <a:ea typeface="Times New Roman" panose="02020603050405020304" pitchFamily="18" charset="0"/>
              </a:rPr>
              <a:t>  ЗДІЙСНЕННЯ ОБҐРУНТОВАНОГО МОНІТОРИНГУ ЯКОСТІ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uk-UA" sz="2000" dirty="0">
                <a:solidFill>
                  <a:schemeClr val="tx2">
                    <a:lumMod val="75000"/>
                  </a:schemeClr>
                </a:solidFill>
                <a:ea typeface="Times New Roman" panose="02020603050405020304" pitchFamily="18" charset="0"/>
              </a:rPr>
              <a:t>  ГОТОВНОСТІ СУБ’ЄКТІВ ОСВІТНЬОЇ ДІЯЛЬНОСТІ ДО ЕФЕКТИВНИХ ЗМІН 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uk-UA" sz="2000" dirty="0">
                <a:solidFill>
                  <a:schemeClr val="tx2">
                    <a:lumMod val="75000"/>
                  </a:schemeClr>
                </a:solidFill>
                <a:ea typeface="Times New Roman" panose="02020603050405020304" pitchFamily="18" charset="0"/>
              </a:rPr>
              <a:t> ВІДКРИТОСТІ ІНФОРМАЦІЇ НА ВСІХ ЕТАПАХ ЗАБЕЗПЕЧЕННЯ ЯКОСТІ ТА ПРОЗОРОСТІ ПРОЦЕДУР СИСТЕМИ ЗАБЕЗПЕЧЕННЯ ЯКОСТІ ОСВІТНЬОЇ ДІЯЛЬНОСТІ.</a:t>
            </a:r>
          </a:p>
          <a:p>
            <a:pPr>
              <a:lnSpc>
                <a:spcPct val="150000"/>
              </a:lnSpc>
            </a:pPr>
            <a:endParaRPr lang="ru-RU" altLang="ru-RU" sz="2000" b="1" dirty="0">
              <a:solidFill>
                <a:schemeClr val="tx2">
                  <a:lumMod val="75000"/>
                </a:schemeClr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81180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8" name="Rectangle 8"/>
          <p:cNvSpPr>
            <a:spLocks noChangeArrowheads="1"/>
          </p:cNvSpPr>
          <p:nvPr/>
        </p:nvSpPr>
        <p:spPr bwMode="black">
          <a:xfrm>
            <a:off x="896682" y="476672"/>
            <a:ext cx="8840517" cy="1661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uk-UA" sz="2800" b="1" dirty="0">
                <a:solidFill>
                  <a:schemeClr val="accent2"/>
                </a:solidFill>
                <a:latin typeface="+mj-lt"/>
                <a:cs typeface="Times New Roman" pitchFamily="18" charset="0"/>
              </a:rPr>
              <a:t> КРИТЕРІЇ ЕФЕКТИВНОСТІ ЗАБЕЗПЕЧЕННЯ ЯКОСТІ</a:t>
            </a:r>
          </a:p>
          <a:p>
            <a:pPr algn="ctr">
              <a:defRPr/>
            </a:pPr>
            <a:r>
              <a:rPr lang="uk-UA" sz="2800" b="1" dirty="0">
                <a:solidFill>
                  <a:schemeClr val="accent2"/>
                </a:solidFill>
                <a:latin typeface="+mj-lt"/>
                <a:cs typeface="Times New Roman" pitchFamily="18" charset="0"/>
              </a:rPr>
              <a:t> ОСВІТНЬОЇ ДІЯЛЬНОСТІ ТА ЯКОСТІ ОСВІТИ </a:t>
            </a:r>
          </a:p>
          <a:p>
            <a:pPr algn="ctr">
              <a:defRPr/>
            </a:pPr>
            <a:endParaRPr lang="uk-UA" sz="2400" b="1" dirty="0">
              <a:solidFill>
                <a:schemeClr val="accent2"/>
              </a:solidFill>
              <a:latin typeface="Arial" charset="0"/>
              <a:cs typeface="Times New Roman" pitchFamily="18" charset="0"/>
            </a:endParaRPr>
          </a:p>
          <a:p>
            <a:pPr marL="342900" indent="-342900">
              <a:buFont typeface="Wingdings" pitchFamily="2" charset="2"/>
              <a:buChar char="q"/>
            </a:pPr>
            <a:endParaRPr lang="ru-RU" sz="2200" b="1" dirty="0">
              <a:solidFill>
                <a:schemeClr val="tx2">
                  <a:lumMod val="75000"/>
                </a:schemeClr>
              </a:solidFill>
              <a:cs typeface="Arial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508" y="155036"/>
            <a:ext cx="1431630" cy="12888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кутник 1"/>
          <p:cNvSpPr/>
          <p:nvPr/>
        </p:nvSpPr>
        <p:spPr>
          <a:xfrm>
            <a:off x="395536" y="1443841"/>
            <a:ext cx="8650488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uk-UA" dirty="0"/>
              <a:t>	</a:t>
            </a:r>
            <a:r>
              <a:rPr lang="uk-UA" sz="2000" dirty="0">
                <a:solidFill>
                  <a:schemeClr val="tx2">
                    <a:lumMod val="75000"/>
                  </a:schemeClr>
                </a:solidFill>
              </a:rPr>
              <a:t>ДОСЯГНЕННЯ ЗДОБУВАЧІВ ОСВІТИ, ПОКАЗНИКИ РЕЗУЛЬТАТІВ ЇХ НАВЧАННЯ</a:t>
            </a:r>
          </a:p>
          <a:p>
            <a:pPr>
              <a:lnSpc>
                <a:spcPct val="150000"/>
              </a:lnSpc>
            </a:pPr>
            <a:r>
              <a:rPr lang="uk-UA" sz="2000" dirty="0">
                <a:solidFill>
                  <a:schemeClr val="tx2">
                    <a:lumMod val="75000"/>
                  </a:schemeClr>
                </a:solidFill>
              </a:rPr>
              <a:t>	ВІДПОВІДНІСТЬ ПОКАЗНИКІВ УСПІШНОСТІ ЗДОБУВАЧІВ ОСВІТИ РЕЗУЛЬТАТАМ ЇХ НАВЧАННЯ НА КОЖНОМУ РІВНІ ПОВНОЇ ЗАГАЛЬНОЇ СЕРЕДНЬОЇ ОСВІТИ ПІД ЧАС ДЕРЖАВНОЇ ПІДСУМКОВОЇ АТЕСТАЦІЇ, ЗОВНІШНЬОГО НЕЗАЛЕЖНОГО ОЦІНЮВАННЯ </a:t>
            </a:r>
          </a:p>
          <a:p>
            <a:pPr>
              <a:lnSpc>
                <a:spcPct val="150000"/>
              </a:lnSpc>
            </a:pPr>
            <a:r>
              <a:rPr lang="uk-UA" sz="2000" dirty="0">
                <a:solidFill>
                  <a:schemeClr val="tx2">
                    <a:lumMod val="75000"/>
                  </a:schemeClr>
                </a:solidFill>
              </a:rPr>
              <a:t>	ЯКІСНИЙ СКЛАД ТА ЕФЕКТИВНІСТЬ РОБОТИ ПЕДАГОГІЧНИХ ПРАЦІВНИКІВ</a:t>
            </a:r>
          </a:p>
          <a:p>
            <a:pPr>
              <a:lnSpc>
                <a:spcPct val="150000"/>
              </a:lnSpc>
            </a:pPr>
            <a:r>
              <a:rPr lang="uk-UA" sz="2000" dirty="0">
                <a:solidFill>
                  <a:schemeClr val="tx2">
                    <a:lumMod val="75000"/>
                  </a:schemeClr>
                </a:solidFill>
              </a:rPr>
              <a:t>	ПОКАЗНИК НАЯВНОСТІ ОСВІТНІХ, МЕТОДИЧНИХ І МАТЕРІАЛЬНО-ТЕХНІЧНИХ РЕСУРСІВ ДЛЯ ЗАБЕЗПЕЧЕННЯ ЯКІСНОГО ОСВІТНЬОГО ПРОЦЕСУ</a:t>
            </a:r>
          </a:p>
        </p:txBody>
      </p:sp>
    </p:spTree>
    <p:extLst>
      <p:ext uri="{BB962C8B-B14F-4D97-AF65-F5344CB8AC3E}">
        <p14:creationId xmlns:p14="http://schemas.microsoft.com/office/powerpoint/2010/main" val="1831350805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Місце для тексту 2"/>
          <p:cNvSpPr>
            <a:spLocks noGrp="1"/>
          </p:cNvSpPr>
          <p:nvPr>
            <p:ph sz="half" idx="1"/>
          </p:nvPr>
        </p:nvSpPr>
        <p:spPr>
          <a:xfrm>
            <a:off x="3697799" y="4437112"/>
            <a:ext cx="2036762" cy="1460500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buFontTx/>
              <a:buNone/>
            </a:pPr>
            <a:endParaRPr lang="uk-UA" altLang="uk-UA" sz="1600" b="1" dirty="0">
              <a:solidFill>
                <a:schemeClr val="tx2"/>
              </a:solidFill>
              <a:ea typeface="MS Mincho" pitchFamily="49" charset="-128"/>
              <a:cs typeface="Times New Roman" pitchFamily="18" charset="0"/>
            </a:endParaRPr>
          </a:p>
          <a:p>
            <a:pPr marL="0" indent="0" eaLnBrk="1" hangingPunct="1">
              <a:lnSpc>
                <a:spcPct val="80000"/>
              </a:lnSpc>
              <a:buFontTx/>
              <a:buNone/>
            </a:pPr>
            <a:endParaRPr lang="uk-UA" altLang="uk-UA" sz="1600" b="1" dirty="0">
              <a:solidFill>
                <a:schemeClr val="tx2"/>
              </a:solidFill>
              <a:ea typeface="MS Mincho" pitchFamily="49" charset="-128"/>
              <a:cs typeface="Times New Roman" pitchFamily="18" charset="0"/>
            </a:endParaRPr>
          </a:p>
          <a:p>
            <a:pPr marL="0" indent="0" eaLnBrk="1" hangingPunct="1">
              <a:lnSpc>
                <a:spcPct val="80000"/>
              </a:lnSpc>
              <a:buFontTx/>
              <a:buNone/>
            </a:pPr>
            <a:endParaRPr lang="uk-UA" altLang="uk-UA" sz="2000" b="1" dirty="0">
              <a:solidFill>
                <a:srgbClr val="FF0000"/>
              </a:solidFill>
              <a:ea typeface="MS Mincho" pitchFamily="49" charset="-128"/>
              <a:cs typeface="Times New Roman" pitchFamily="18" charset="0"/>
            </a:endParaRPr>
          </a:p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uk-UA" altLang="uk-UA" sz="2000" b="1" dirty="0">
                <a:solidFill>
                  <a:srgbClr val="FF0000"/>
                </a:solidFill>
                <a:ea typeface="MS Mincho" pitchFamily="49" charset="-128"/>
                <a:cs typeface="Times New Roman" pitchFamily="18" charset="0"/>
              </a:rPr>
              <a:t>      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134496" y="1200664"/>
            <a:ext cx="341159" cy="4943475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80000"/>
              </a:lnSpc>
              <a:defRPr/>
            </a:pPr>
            <a:endParaRPr lang="uk-UA" sz="2200" b="1" i="1" dirty="0">
              <a:solidFill>
                <a:schemeClr val="accent3">
                  <a:lumMod val="75000"/>
                </a:schemeClr>
              </a:solidFill>
              <a:latin typeface="Arial" pitchFamily="34" charset="0"/>
              <a:ea typeface="MS Mincho" pitchFamily="49" charset="-128"/>
              <a:cs typeface="Arial" pitchFamily="34" charset="0"/>
            </a:endParaRPr>
          </a:p>
        </p:txBody>
      </p:sp>
      <p:cxnSp>
        <p:nvCxnSpPr>
          <p:cNvPr id="8" name="Прямая со стрелкой 7"/>
          <p:cNvCxnSpPr/>
          <p:nvPr/>
        </p:nvCxnSpPr>
        <p:spPr>
          <a:xfrm flipV="1">
            <a:off x="1482038" y="3141877"/>
            <a:ext cx="1004771" cy="21058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1475656" y="3352465"/>
            <a:ext cx="789128" cy="71553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514" name="TextBox 17"/>
          <p:cNvSpPr txBox="1">
            <a:spLocks noChangeArrowheads="1"/>
          </p:cNvSpPr>
          <p:nvPr/>
        </p:nvSpPr>
        <p:spPr bwMode="auto">
          <a:xfrm>
            <a:off x="2627784" y="1544232"/>
            <a:ext cx="6303491" cy="504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13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 kumimoji="1" sz="13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 kumimoji="1" sz="13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 kumimoji="1" sz="13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 kumimoji="1" sz="13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defRPr/>
            </a:pPr>
            <a:r>
              <a:rPr lang="uk-UA" sz="32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СТАНДАРТ ЗАБЕЗПЕЧЕННЯ ЯКОСТІ ОСВІТИ</a:t>
            </a:r>
          </a:p>
          <a:p>
            <a:pPr>
              <a:defRPr/>
            </a:pPr>
            <a:endParaRPr lang="uk-UA" sz="3200" dirty="0">
              <a:solidFill>
                <a:schemeClr val="tx2">
                  <a:lumMod val="75000"/>
                </a:schemeClr>
              </a:solidFill>
              <a:latin typeface="+mn-lt"/>
            </a:endParaRPr>
          </a:p>
          <a:p>
            <a:pPr algn="just">
              <a:defRPr/>
            </a:pPr>
            <a:r>
              <a:rPr lang="uk-UA" sz="32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ОСВІТНЯ ПРОГРАМА</a:t>
            </a:r>
          </a:p>
          <a:p>
            <a:pPr algn="just">
              <a:defRPr/>
            </a:pPr>
            <a:endParaRPr lang="uk-UA" sz="3200" dirty="0">
              <a:solidFill>
                <a:schemeClr val="tx2">
                  <a:lumMod val="75000"/>
                </a:schemeClr>
              </a:solidFill>
              <a:latin typeface="+mn-lt"/>
            </a:endParaRPr>
          </a:p>
          <a:p>
            <a:pPr algn="just">
              <a:defRPr/>
            </a:pPr>
            <a:r>
              <a:rPr lang="ru-RU" sz="32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РІЧНИЙ ПЛАН</a:t>
            </a:r>
          </a:p>
          <a:p>
            <a:pPr algn="just">
              <a:defRPr/>
            </a:pPr>
            <a:endParaRPr lang="ru-RU" sz="3200" dirty="0">
              <a:solidFill>
                <a:schemeClr val="tx2">
                  <a:lumMod val="75000"/>
                </a:schemeClr>
              </a:solidFill>
              <a:latin typeface="+mn-lt"/>
            </a:endParaRPr>
          </a:p>
          <a:p>
            <a:pPr algn="just">
              <a:defRPr/>
            </a:pPr>
            <a:r>
              <a:rPr lang="ru-RU" sz="32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РОБОЧІ НАВЧАЛЬНІ ПЛАНИ</a:t>
            </a:r>
          </a:p>
          <a:p>
            <a:pPr algn="just">
              <a:defRPr/>
            </a:pPr>
            <a:endParaRPr lang="ru-RU" sz="2200" dirty="0">
              <a:solidFill>
                <a:schemeClr val="tx2">
                  <a:lumMod val="75000"/>
                </a:schemeClr>
              </a:solidFill>
              <a:latin typeface="+mn-lt"/>
            </a:endParaRPr>
          </a:p>
          <a:p>
            <a:pPr lvl="0" algn="just">
              <a:defRPr/>
            </a:pPr>
            <a:r>
              <a:rPr lang="uk-UA" sz="2200" dirty="0">
                <a:solidFill>
                  <a:srgbClr val="2F5897">
                    <a:lumMod val="75000"/>
                  </a:srgbClr>
                </a:solidFill>
              </a:rPr>
              <a:t>   </a:t>
            </a:r>
          </a:p>
          <a:p>
            <a:pPr algn="just">
              <a:defRPr/>
            </a:pPr>
            <a:endParaRPr lang="uk-UA" sz="2200" b="1" dirty="0">
              <a:solidFill>
                <a:schemeClr val="tx2">
                  <a:lumMod val="75000"/>
                </a:schemeClr>
              </a:solidFill>
              <a:latin typeface="+mn-lt"/>
            </a:endParaRPr>
          </a:p>
        </p:txBody>
      </p:sp>
      <p:cxnSp>
        <p:nvCxnSpPr>
          <p:cNvPr id="28" name="Прямая со стрелкой 27"/>
          <p:cNvCxnSpPr/>
          <p:nvPr/>
        </p:nvCxnSpPr>
        <p:spPr>
          <a:xfrm>
            <a:off x="1482038" y="3330319"/>
            <a:ext cx="998389" cy="183704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 Box 10"/>
          <p:cNvSpPr txBox="1">
            <a:spLocks noChangeArrowheads="1"/>
          </p:cNvSpPr>
          <p:nvPr/>
        </p:nvSpPr>
        <p:spPr bwMode="gray">
          <a:xfrm>
            <a:off x="179512" y="144452"/>
            <a:ext cx="875176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/>
            <a:r>
              <a:rPr lang="uk-UA" altLang="ru-RU" sz="2800" b="1" dirty="0">
                <a:solidFill>
                  <a:schemeClr val="accent2"/>
                </a:solidFill>
                <a:latin typeface="+mj-lt"/>
                <a:cs typeface="Arial" pitchFamily="34" charset="0"/>
              </a:rPr>
              <a:t> ПЛАНУВАННЯ ОСВІТНЬОЇ ДІЯЛЬНОСТІ  </a:t>
            </a:r>
          </a:p>
        </p:txBody>
      </p:sp>
      <p:cxnSp>
        <p:nvCxnSpPr>
          <p:cNvPr id="10" name="Прямая со стрелкой 9"/>
          <p:cNvCxnSpPr/>
          <p:nvPr/>
        </p:nvCxnSpPr>
        <p:spPr>
          <a:xfrm flipV="1">
            <a:off x="1475656" y="1916832"/>
            <a:ext cx="1011153" cy="144652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57253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Місце для тексту 3"/>
          <p:cNvSpPr>
            <a:spLocks noGrp="1"/>
          </p:cNvSpPr>
          <p:nvPr>
            <p:ph type="body" sz="half" idx="3"/>
          </p:nvPr>
        </p:nvSpPr>
        <p:spPr>
          <a:xfrm>
            <a:off x="1" y="188640"/>
            <a:ext cx="9036495" cy="909116"/>
          </a:xfrm>
        </p:spPr>
        <p:txBody>
          <a:bodyPr>
            <a:noAutofit/>
          </a:bodyPr>
          <a:lstStyle/>
          <a:p>
            <a:pPr algn="ctr">
              <a:defRPr/>
            </a:pPr>
            <a:endParaRPr lang="uk-UA" dirty="0"/>
          </a:p>
          <a:p>
            <a:pPr algn="ctr">
              <a:defRPr/>
            </a:pPr>
            <a:endParaRPr lang="uk-UA" dirty="0"/>
          </a:p>
          <a:p>
            <a:pPr algn="ctr">
              <a:defRPr/>
            </a:pPr>
            <a:endParaRPr lang="uk-UA" dirty="0"/>
          </a:p>
          <a:p>
            <a:pPr algn="ctr">
              <a:defRPr/>
            </a:pPr>
            <a:endParaRPr lang="uk-UA" dirty="0"/>
          </a:p>
          <a:p>
            <a:pPr algn="ctr">
              <a:defRPr/>
            </a:pPr>
            <a:endParaRPr lang="uk-UA" dirty="0"/>
          </a:p>
          <a:p>
            <a:pPr algn="ctr">
              <a:defRPr/>
            </a:pPr>
            <a:endParaRPr lang="uk-UA" dirty="0"/>
          </a:p>
          <a:p>
            <a:pPr algn="ctr">
              <a:defRPr/>
            </a:pPr>
            <a:endParaRPr lang="uk-UA" dirty="0"/>
          </a:p>
          <a:p>
            <a:pPr algn="ctr">
              <a:defRPr/>
            </a:pPr>
            <a:endParaRPr lang="uk-UA" dirty="0"/>
          </a:p>
          <a:p>
            <a:pPr algn="ctr">
              <a:defRPr/>
            </a:pPr>
            <a:endParaRPr lang="uk-UA" dirty="0"/>
          </a:p>
          <a:p>
            <a:pPr algn="ctr">
              <a:defRPr/>
            </a:pPr>
            <a:endParaRPr lang="uk-UA" dirty="0"/>
          </a:p>
          <a:p>
            <a:pPr algn="ctr">
              <a:defRPr/>
            </a:pPr>
            <a:endParaRPr lang="uk-UA" dirty="0"/>
          </a:p>
          <a:p>
            <a:pPr algn="ctr">
              <a:defRPr/>
            </a:pPr>
            <a:endParaRPr lang="uk-UA" dirty="0"/>
          </a:p>
          <a:p>
            <a:pPr algn="ctr">
              <a:defRPr/>
            </a:pPr>
            <a:endParaRPr lang="uk-UA" dirty="0"/>
          </a:p>
          <a:p>
            <a:pPr>
              <a:defRPr/>
            </a:pPr>
            <a:endParaRPr lang="ru-RU" sz="2800" dirty="0">
              <a:solidFill>
                <a:schemeClr val="accent2"/>
              </a:solidFill>
              <a:latin typeface="+mj-lt"/>
              <a:cs typeface="Arial" pitchFamily="34" charset="0"/>
            </a:endParaRPr>
          </a:p>
          <a:p>
            <a:pPr>
              <a:defRPr/>
            </a:pPr>
            <a:endParaRPr lang="ru-RU" sz="2800" dirty="0">
              <a:solidFill>
                <a:schemeClr val="accent2"/>
              </a:solidFill>
              <a:latin typeface="+mj-lt"/>
              <a:cs typeface="Arial" pitchFamily="34" charset="0"/>
            </a:endParaRPr>
          </a:p>
          <a:p>
            <a:pPr>
              <a:defRPr/>
            </a:pPr>
            <a:endParaRPr lang="ru-RU" sz="2800" dirty="0">
              <a:solidFill>
                <a:schemeClr val="accent2"/>
              </a:solidFill>
              <a:latin typeface="+mj-lt"/>
              <a:cs typeface="Arial" pitchFamily="34" charset="0"/>
            </a:endParaRPr>
          </a:p>
          <a:p>
            <a:pPr>
              <a:defRPr/>
            </a:pPr>
            <a:endParaRPr lang="ru-RU" sz="2800" dirty="0">
              <a:solidFill>
                <a:schemeClr val="accent2"/>
              </a:solidFill>
              <a:latin typeface="+mj-lt"/>
              <a:cs typeface="Arial" pitchFamily="34" charset="0"/>
            </a:endParaRPr>
          </a:p>
          <a:p>
            <a:pPr>
              <a:lnSpc>
                <a:spcPts val="2500"/>
              </a:lnSpc>
            </a:pPr>
            <a:r>
              <a:rPr lang="ru-RU" sz="2800" dirty="0">
                <a:solidFill>
                  <a:schemeClr val="accent2"/>
                </a:solidFill>
                <a:latin typeface="+mj-lt"/>
                <a:cs typeface="Times New Roman" pitchFamily="18" charset="0"/>
              </a:rPr>
              <a:t>ОПРИЛЮДНЕНІ КРИТЕРІЇ, ПРАВИЛА І ПРОЦЕДУРИ ОЦІНЮВАННЯ ЗДОБУВАЧІВ ОСВІТИ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179512" y="1052736"/>
            <a:ext cx="8856984" cy="5616624"/>
          </a:xfrm>
        </p:spPr>
        <p:txBody>
          <a:bodyPr>
            <a:noAutofit/>
          </a:bodyPr>
          <a:lstStyle/>
          <a:p>
            <a:pPr algn="just">
              <a:buClr>
                <a:srgbClr val="0070C0"/>
              </a:buClr>
              <a:buFont typeface="Wingdings" pitchFamily="2" charset="2"/>
              <a:buChar char="q"/>
              <a:defRPr/>
            </a:pP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КРИТЕРІЇ ОЦІНЮВАННЯ НАВЧАЛЬНИХ ДОСЯГНЕНЬ УЧНІВ (ВИХОВАНЦІВ) У СИСТЕМІ ЗАГАЛЬНОЇ СЕРЕДНЬОЇ ОСВІТИ (наказ МОНМС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від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 13.04.2011 р. №323):</a:t>
            </a:r>
          </a:p>
          <a:p>
            <a:pPr marL="617220" lvl="1" indent="-342900" algn="just">
              <a:buClr>
                <a:srgbClr val="0070C0"/>
              </a:buClr>
              <a:buFont typeface="Wingdings" pitchFamily="2" charset="2"/>
              <a:buChar char="ü"/>
              <a:defRPr/>
            </a:pPr>
            <a:r>
              <a:rPr lang="uk-UA" dirty="0">
                <a:solidFill>
                  <a:schemeClr val="tx2">
                    <a:lumMod val="75000"/>
                  </a:schemeClr>
                </a:solidFill>
              </a:rPr>
              <a:t>ЧОТИРИ РІВНІ НАВЧАЛЬНИХ ДОСЯГНЕНЬ УЧНІВ (ПОЧАТКОВИЙ,    СЕРЕДНІЙ, ДОСТАТНІЙ, ВИСОКИЙ)</a:t>
            </a:r>
          </a:p>
          <a:p>
            <a:pPr marL="617220" lvl="1" indent="-342900" algn="just">
              <a:buClr>
                <a:srgbClr val="0070C0"/>
              </a:buClr>
              <a:buFont typeface="Wingdings" pitchFamily="2" charset="2"/>
              <a:buChar char="ü"/>
              <a:defRPr/>
            </a:pP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БАЛИ (1  - 12)</a:t>
            </a:r>
          </a:p>
          <a:p>
            <a:pPr marL="617220" lvl="1" indent="-342900" algn="just">
              <a:buClr>
                <a:srgbClr val="0070C0"/>
              </a:buClr>
              <a:buFont typeface="Wingdings" pitchFamily="2" charset="2"/>
              <a:buChar char="ü"/>
              <a:defRPr/>
            </a:pP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ЗАГАЛЬНІ ВИМОГИ ДО ЗНАНЬ, УМІНЬ І НАВИЧОК,  ДОСЯГНЕНЬ   УЧНІВ</a:t>
            </a:r>
            <a:endParaRPr lang="ru-RU" sz="2100" dirty="0">
              <a:solidFill>
                <a:schemeClr val="tx2">
                  <a:lumMod val="75000"/>
                </a:schemeClr>
              </a:solidFill>
            </a:endParaRPr>
          </a:p>
          <a:p>
            <a:pPr algn="just">
              <a:buClr>
                <a:srgbClr val="0070C0"/>
              </a:buClr>
              <a:buFont typeface="Wingdings" pitchFamily="2" charset="2"/>
              <a:buChar char="q"/>
              <a:defRPr/>
            </a:pP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ФОРМУВАЛЬНЕ ОЦІНЮВАННЯ УЧНІВ (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листи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 МОНУ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від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 18.05.2018 №2.2-1250 та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від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 21.05.2018 №2.2-1255)</a:t>
            </a:r>
          </a:p>
          <a:p>
            <a:pPr algn="just">
              <a:buClr>
                <a:srgbClr val="0070C0"/>
              </a:buClr>
              <a:buFont typeface="Wingdings" pitchFamily="2" charset="2"/>
              <a:buChar char="q"/>
              <a:defRPr/>
            </a:pPr>
            <a:r>
              <a:rPr lang="ru-RU" sz="2000" dirty="0">
                <a:solidFill>
                  <a:schemeClr val="tx2">
                    <a:lumMod val="75000"/>
                  </a:schemeClr>
                </a:solidFill>
              </a:rPr>
              <a:t>ВИДИ ОЦІНЮВАННЯ НАВЧАЛЬНИХ ДОСЯГНЕНЬ УЧНІВ: ПОТОЧНЕ, ТЕМАТИЧНЕ, СЕМЕСТРОВЕ, РІЧНЕ ОЦІНЮВАННЯ ТА </a:t>
            </a:r>
            <a:r>
              <a:rPr lang="uk-UA" sz="2000" dirty="0">
                <a:solidFill>
                  <a:schemeClr val="tx2">
                    <a:lumMod val="75000"/>
                  </a:schemeClr>
                </a:solidFill>
              </a:rPr>
              <a:t>ДПА</a:t>
            </a:r>
          </a:p>
          <a:p>
            <a:pPr>
              <a:buClr>
                <a:srgbClr val="0070C0"/>
              </a:buClr>
              <a:buFont typeface="Wingdings" pitchFamily="2" charset="2"/>
              <a:buChar char="q"/>
              <a:defRPr/>
            </a:pP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КЛЮЧОВІ ТА ПРЕДМЕТНІ КОМПЕТЕНТНОСТІ</a:t>
            </a:r>
          </a:p>
          <a:p>
            <a:pPr algn="just">
              <a:buClr>
                <a:srgbClr val="0070C0"/>
              </a:buClr>
              <a:buFont typeface="Wingdings" pitchFamily="2" charset="2"/>
              <a:buChar char="q"/>
              <a:defRPr/>
            </a:pP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НАСКРІЗНІ ВМІННЯ</a:t>
            </a:r>
          </a:p>
          <a:p>
            <a:pPr algn="just">
              <a:buClr>
                <a:srgbClr val="0070C0"/>
              </a:buClr>
              <a:buFont typeface="Wingdings" pitchFamily="2" charset="2"/>
              <a:buChar char="q"/>
              <a:defRPr/>
            </a:pP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ОСНОВНІ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 ФУНКЦІЇ ОЦІНЮВАННЯ НАВЧАЛЬНИХ ДОСЯГНЕНЬ УЧНІВ</a:t>
            </a:r>
            <a:endParaRPr lang="uk-UA" sz="2100" dirty="0">
              <a:solidFill>
                <a:schemeClr val="tx2">
                  <a:lumMod val="75000"/>
                </a:schemeClr>
              </a:solidFill>
            </a:endParaRPr>
          </a:p>
          <a:p>
            <a:pPr algn="just">
              <a:buClr>
                <a:srgbClr val="0070C0"/>
              </a:buClr>
              <a:buFont typeface="Wingdings" pitchFamily="2" charset="2"/>
              <a:buChar char="q"/>
              <a:defRPr/>
            </a:pPr>
            <a:endParaRPr lang="uk-UA" sz="2100" dirty="0">
              <a:solidFill>
                <a:schemeClr val="tx2">
                  <a:lumMod val="75000"/>
                </a:schemeClr>
              </a:solidFill>
            </a:endParaRPr>
          </a:p>
          <a:p>
            <a:pPr marL="0" indent="0">
              <a:buClr>
                <a:srgbClr val="0070C0"/>
              </a:buClr>
              <a:buNone/>
              <a:defRPr/>
            </a:pPr>
            <a:endParaRPr lang="uk-UA" sz="2100" b="1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95649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Місце для тексту 3"/>
          <p:cNvSpPr>
            <a:spLocks noGrp="1"/>
          </p:cNvSpPr>
          <p:nvPr>
            <p:ph type="body" sz="half" idx="3"/>
          </p:nvPr>
        </p:nvSpPr>
        <p:spPr>
          <a:xfrm>
            <a:off x="75168" y="0"/>
            <a:ext cx="9036495" cy="909116"/>
          </a:xfrm>
        </p:spPr>
        <p:txBody>
          <a:bodyPr>
            <a:noAutofit/>
          </a:bodyPr>
          <a:lstStyle/>
          <a:p>
            <a:pPr algn="ctr">
              <a:defRPr/>
            </a:pPr>
            <a:endParaRPr lang="uk-UA" dirty="0"/>
          </a:p>
          <a:p>
            <a:pPr algn="ctr">
              <a:defRPr/>
            </a:pPr>
            <a:endParaRPr lang="uk-UA" dirty="0"/>
          </a:p>
          <a:p>
            <a:pPr algn="ctr">
              <a:defRPr/>
            </a:pPr>
            <a:endParaRPr lang="uk-UA" dirty="0"/>
          </a:p>
          <a:p>
            <a:pPr algn="ctr">
              <a:defRPr/>
            </a:pPr>
            <a:endParaRPr lang="uk-UA" dirty="0"/>
          </a:p>
          <a:p>
            <a:pPr algn="ctr">
              <a:defRPr/>
            </a:pPr>
            <a:endParaRPr lang="uk-UA" dirty="0"/>
          </a:p>
          <a:p>
            <a:pPr algn="ctr">
              <a:defRPr/>
            </a:pPr>
            <a:endParaRPr lang="uk-UA" dirty="0"/>
          </a:p>
          <a:p>
            <a:pPr algn="ctr">
              <a:defRPr/>
            </a:pPr>
            <a:endParaRPr lang="uk-UA" dirty="0"/>
          </a:p>
          <a:p>
            <a:pPr algn="ctr">
              <a:defRPr/>
            </a:pPr>
            <a:endParaRPr lang="uk-UA" dirty="0"/>
          </a:p>
          <a:p>
            <a:pPr algn="ctr">
              <a:defRPr/>
            </a:pPr>
            <a:endParaRPr lang="uk-UA" dirty="0"/>
          </a:p>
          <a:p>
            <a:pPr algn="ctr">
              <a:defRPr/>
            </a:pPr>
            <a:endParaRPr lang="uk-UA" dirty="0"/>
          </a:p>
          <a:p>
            <a:pPr algn="ctr">
              <a:defRPr/>
            </a:pPr>
            <a:endParaRPr lang="uk-UA" dirty="0"/>
          </a:p>
          <a:p>
            <a:pPr algn="ctr">
              <a:defRPr/>
            </a:pPr>
            <a:endParaRPr lang="uk-UA" dirty="0"/>
          </a:p>
          <a:p>
            <a:pPr algn="ctr">
              <a:defRPr/>
            </a:pPr>
            <a:endParaRPr lang="uk-UA" dirty="0"/>
          </a:p>
          <a:p>
            <a:pPr>
              <a:defRPr/>
            </a:pPr>
            <a:endParaRPr lang="ru-RU" sz="2800" dirty="0">
              <a:solidFill>
                <a:schemeClr val="accent2"/>
              </a:solidFill>
              <a:latin typeface="+mj-lt"/>
              <a:cs typeface="Arial" pitchFamily="34" charset="0"/>
            </a:endParaRPr>
          </a:p>
          <a:p>
            <a:pPr>
              <a:defRPr/>
            </a:pPr>
            <a:endParaRPr lang="ru-RU" sz="2800" dirty="0">
              <a:solidFill>
                <a:schemeClr val="accent2"/>
              </a:solidFill>
              <a:latin typeface="+mj-lt"/>
              <a:cs typeface="Arial" pitchFamily="34" charset="0"/>
            </a:endParaRPr>
          </a:p>
          <a:p>
            <a:pPr>
              <a:defRPr/>
            </a:pPr>
            <a:endParaRPr lang="ru-RU" sz="2800" dirty="0">
              <a:solidFill>
                <a:schemeClr val="accent2"/>
              </a:solidFill>
              <a:latin typeface="+mj-lt"/>
              <a:cs typeface="Arial" pitchFamily="34" charset="0"/>
            </a:endParaRPr>
          </a:p>
          <a:p>
            <a:pPr>
              <a:defRPr/>
            </a:pPr>
            <a:endParaRPr lang="ru-RU" sz="2800" dirty="0">
              <a:solidFill>
                <a:schemeClr val="accent2"/>
              </a:solidFill>
              <a:latin typeface="+mj-lt"/>
              <a:cs typeface="Arial" pitchFamily="34" charset="0"/>
            </a:endParaRPr>
          </a:p>
          <a:p>
            <a:pPr>
              <a:lnSpc>
                <a:spcPts val="2500"/>
              </a:lnSpc>
            </a:pPr>
            <a:r>
              <a:rPr lang="ru-RU" sz="2800" dirty="0">
                <a:solidFill>
                  <a:schemeClr val="accent2"/>
                </a:solidFill>
                <a:latin typeface="+mj-lt"/>
                <a:cs typeface="Times New Roman" pitchFamily="18" charset="0"/>
              </a:rPr>
              <a:t> ОПРИЛЮДНЕНІ КРИТЕРІЇ, ПРАВИЛА І ПРОЦЕДУРИ ОЦІНЮВАННЯ ДІЯЛЬНОСТІ ПЕДПРАЦІВНИКІВ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179512" y="908720"/>
            <a:ext cx="8856984" cy="5760640"/>
          </a:xfrm>
        </p:spPr>
        <p:txBody>
          <a:bodyPr>
            <a:noAutofit/>
          </a:bodyPr>
          <a:lstStyle/>
          <a:p>
            <a:pPr algn="just">
              <a:buClr>
                <a:srgbClr val="0070C0"/>
              </a:buClr>
              <a:buFont typeface="Wingdings" pitchFamily="2" charset="2"/>
              <a:buChar char="q"/>
              <a:defRPr/>
            </a:pPr>
            <a:r>
              <a:rPr lang="ru-RU" sz="2100" dirty="0">
                <a:solidFill>
                  <a:schemeClr val="accent3">
                    <a:lumMod val="75000"/>
                  </a:schemeClr>
                </a:solidFill>
              </a:rPr>
              <a:t>АТЕСТАЦІЯ ПЕДАГОГІЧНИХ ПРАЦІВНИКІВ 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-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це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 система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заходів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спрямованих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 на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всебічне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 та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комплексне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оцінювання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діяльності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педагогічних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працівників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;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може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 бути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черговою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або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позачерговоюне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;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менше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 одного разу на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п’ять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років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;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визначається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відповідність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займаній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посаді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присвоюються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кваліфікаційні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категорії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педагогічні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звання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 (наказ МОН № 930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від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 06.10.10 року «Про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затвердження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 Типового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положення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 про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атестацію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педагогічних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працівників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»)</a:t>
            </a:r>
          </a:p>
          <a:p>
            <a:pPr algn="just">
              <a:buClr>
                <a:srgbClr val="0070C0"/>
              </a:buClr>
              <a:buFont typeface="Wingdings" pitchFamily="2" charset="2"/>
              <a:buChar char="q"/>
              <a:defRPr/>
            </a:pPr>
            <a:r>
              <a:rPr lang="ru-RU" sz="2100" dirty="0">
                <a:solidFill>
                  <a:schemeClr val="accent3">
                    <a:lumMod val="75000"/>
                  </a:schemeClr>
                </a:solidFill>
              </a:rPr>
              <a:t>ЩОРІЧНЕ ПІДВИЩЕННЯ КВАЛІФІКАЦІЇ ПЕДПРАЦІВНИКІВ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відповідно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 до Закону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України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 "Про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освіту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".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Загальна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кількість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академічних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 годин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впродовж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п’яти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років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 - не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менше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 150 годин, з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яких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певна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кількість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 - на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вдосконалення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знань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вмінь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 і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практичних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навичок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 у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частині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роботи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 з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дітьми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 з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особливими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освітніми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 потребами</a:t>
            </a:r>
          </a:p>
          <a:p>
            <a:pPr algn="just">
              <a:buClr>
                <a:srgbClr val="0070C0"/>
              </a:buClr>
              <a:buFont typeface="Wingdings" pitchFamily="2" charset="2"/>
              <a:buChar char="q"/>
              <a:defRPr/>
            </a:pPr>
            <a:r>
              <a:rPr lang="ru-RU" sz="2100" dirty="0">
                <a:solidFill>
                  <a:schemeClr val="accent3">
                    <a:lumMod val="75000"/>
                  </a:schemeClr>
                </a:solidFill>
              </a:rPr>
              <a:t>СЕРТИФІКАЦІЯ ПЕДАГОГІЧНИХ ПРАЦІВНИКІВ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передбачає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 3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етапи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: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вивчення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 практичного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досвіду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роботи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 педагога,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зовнішнє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незалежне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тестування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електронне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портфоліо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  (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Положення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 “Про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сертифікацію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педагогічних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працівників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”,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затверджене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 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постановою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 КМУ 27.12.2018) </a:t>
            </a:r>
          </a:p>
          <a:p>
            <a:pPr algn="just">
              <a:buClr>
                <a:srgbClr val="0070C0"/>
              </a:buClr>
              <a:buFont typeface="Wingdings" pitchFamily="2" charset="2"/>
              <a:buChar char="q"/>
              <a:defRPr/>
            </a:pPr>
            <a:r>
              <a:rPr lang="ru-RU" sz="2100" dirty="0">
                <a:solidFill>
                  <a:schemeClr val="accent3">
                    <a:lumMod val="75000"/>
                  </a:schemeClr>
                </a:solidFill>
              </a:rPr>
              <a:t>ПРОФЕСІЙНИЙСТАНДАРТ «ВЧИТЕЛЬ ПОЧАТКОВИХ КЛАСІВ ЗЗСО»</a:t>
            </a:r>
            <a:endParaRPr lang="uk-UA" sz="21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97184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ru-RU" dirty="0"/>
            </a:b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21872" y="305398"/>
            <a:ext cx="8900256" cy="697366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000" b="1" dirty="0">
                <a:solidFill>
                  <a:schemeClr val="accent2"/>
                </a:solidFill>
                <a:latin typeface="+mj-lt"/>
              </a:rPr>
              <a:t>КРИТЕРІЇ ЕФЕКТИВНОСТІ УПРАВЛІНСЬКОЇ ДІЯЛЬНОСТІ ЩОДО ЗАБЕЗПЕЧЕННЯ ФУНКЦІОНУВАННЯ ВНУТРІШНЬОЇ СИСТЕМИ ЗАБЕЗПЕЧЕННЯ ЯКОСТІ ОСВІТИ:</a:t>
            </a:r>
          </a:p>
          <a:p>
            <a:pPr marL="0" indent="0">
              <a:buNone/>
            </a:pPr>
            <a:r>
              <a:rPr lang="ru-RU" dirty="0"/>
              <a:t>       - </a:t>
            </a:r>
            <a:r>
              <a:rPr lang="ru-RU" sz="2000" dirty="0"/>
              <a:t>НАЯВНІСТЬ НОРМАТИВНИХ ДОКУМЕНТІВ </a:t>
            </a:r>
            <a:br>
              <a:rPr lang="ru-RU" sz="2000" dirty="0"/>
            </a:br>
            <a:r>
              <a:rPr lang="ru-RU" sz="2000" dirty="0"/>
              <a:t>         - ОПТИМАЛЬНІСТЬ ТА ДІЄВІСТЬ УПРАВЛІНСЬКИХ РІШЕНЬ</a:t>
            </a:r>
            <a:br>
              <a:rPr lang="ru-RU" sz="2000" dirty="0"/>
            </a:br>
            <a:r>
              <a:rPr lang="ru-RU" sz="2000" dirty="0"/>
              <a:t>         - КЕРОВАНІСТЬ ПРОЦЕСУ УПРАВЛІННЯ ЗАБЕЗПЕЧЕННЯМ ФУНКЦІОНУВАННЯ ВНУТРІШНЬОЇ СИСТЕМИ ЗАБЕЗПЕЧЕННЯ ЯКОСТІ ОСВІТИ</a:t>
            </a:r>
            <a:br>
              <a:rPr lang="ru-RU" sz="2000" dirty="0"/>
            </a:br>
            <a:r>
              <a:rPr lang="ru-RU" sz="2000" dirty="0"/>
              <a:t>         - ФОРМУВАННЯ ОСВІТНЬОЇ ПРОГРАМИ ЗАКЛАДУ ОСВІТИ </a:t>
            </a:r>
            <a:br>
              <a:rPr lang="ru-RU" sz="2000" dirty="0"/>
            </a:br>
            <a:r>
              <a:rPr lang="ru-RU" sz="2000" dirty="0"/>
              <a:t>         - ПІДВИЩЕННЯ ПОКАЗНИКА ВІДПОВІДНОСТІ ЗАСВОЄНИХ ЗДОБУВАЧАМИ ОСВІТИ РІВНЯ ТА ОБСЯГУ ЗНАНЬ, УМІНЬ, НАВИЧОК, ІНШИХ КОМПЕТЕНТНОСТЕЙ ВИМОГАМ СТАНДАРТІВ ОСВІТИ</a:t>
            </a:r>
            <a:br>
              <a:rPr lang="ru-RU" sz="2000" dirty="0"/>
            </a:br>
            <a:r>
              <a:rPr lang="ru-RU" sz="2000" dirty="0"/>
              <a:t>         - КОРЕЛЯЦІЯ ПОКАЗНИКІВ УСПІШНОСТІ З РЕЗУЛЬТАТАМИ ДЕРЖАВНОЇ ПІДСУМКОВОЇ АТЕСТАЦІЇ, ЗОВНІШНЬОГО НЕЗАЛЕЖНОГО ОЦІНЮВАННЯ; </a:t>
            </a:r>
            <a:br>
              <a:rPr lang="ru-RU" sz="2000" dirty="0"/>
            </a:br>
            <a:r>
              <a:rPr lang="ru-RU" sz="2000" dirty="0"/>
              <a:t>         - НАЯВНІСТЬ ТА ЕФЕКТИВНІСТЬ СИСТЕМИ МОРАЛЬНИХ СТИМУЛІВ ДЛЯ ДОСЯГНЕННЯ ВИСОКОГО РІВНЯ ЯКОСТІ ОСВІТНЬОГО ПРОЦЕСУ</a:t>
            </a:r>
            <a:br>
              <a:rPr lang="ru-RU" dirty="0"/>
            </a:br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572476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Місце для тексту 3"/>
          <p:cNvSpPr>
            <a:spLocks noGrp="1"/>
          </p:cNvSpPr>
          <p:nvPr>
            <p:ph type="body" sz="half" idx="3"/>
          </p:nvPr>
        </p:nvSpPr>
        <p:spPr>
          <a:xfrm>
            <a:off x="107505" y="188640"/>
            <a:ext cx="9036495" cy="1232500"/>
          </a:xfrm>
        </p:spPr>
        <p:txBody>
          <a:bodyPr>
            <a:noAutofit/>
          </a:bodyPr>
          <a:lstStyle/>
          <a:p>
            <a:pPr algn="ctr">
              <a:defRPr/>
            </a:pPr>
            <a:endParaRPr lang="uk-UA" dirty="0"/>
          </a:p>
          <a:p>
            <a:pPr algn="ctr">
              <a:defRPr/>
            </a:pPr>
            <a:endParaRPr lang="uk-UA" dirty="0"/>
          </a:p>
          <a:p>
            <a:pPr algn="ctr">
              <a:defRPr/>
            </a:pPr>
            <a:endParaRPr lang="uk-UA" dirty="0"/>
          </a:p>
          <a:p>
            <a:pPr algn="ctr">
              <a:defRPr/>
            </a:pPr>
            <a:endParaRPr lang="uk-UA" dirty="0"/>
          </a:p>
          <a:p>
            <a:pPr algn="ctr">
              <a:defRPr/>
            </a:pPr>
            <a:endParaRPr lang="uk-UA" dirty="0"/>
          </a:p>
          <a:p>
            <a:pPr algn="ctr">
              <a:defRPr/>
            </a:pPr>
            <a:endParaRPr lang="uk-UA" dirty="0"/>
          </a:p>
          <a:p>
            <a:pPr algn="ctr">
              <a:defRPr/>
            </a:pPr>
            <a:endParaRPr lang="uk-UA" dirty="0"/>
          </a:p>
          <a:p>
            <a:pPr algn="ctr">
              <a:defRPr/>
            </a:pPr>
            <a:endParaRPr lang="uk-UA" dirty="0"/>
          </a:p>
          <a:p>
            <a:pPr algn="ctr">
              <a:defRPr/>
            </a:pPr>
            <a:endParaRPr lang="uk-UA" dirty="0"/>
          </a:p>
          <a:p>
            <a:pPr algn="ctr">
              <a:defRPr/>
            </a:pPr>
            <a:endParaRPr lang="uk-UA" dirty="0"/>
          </a:p>
          <a:p>
            <a:pPr algn="ctr">
              <a:defRPr/>
            </a:pPr>
            <a:endParaRPr lang="uk-UA" dirty="0"/>
          </a:p>
          <a:p>
            <a:pPr algn="ctr">
              <a:defRPr/>
            </a:pPr>
            <a:endParaRPr lang="uk-UA" dirty="0"/>
          </a:p>
          <a:p>
            <a:pPr algn="ctr">
              <a:defRPr/>
            </a:pPr>
            <a:endParaRPr lang="uk-UA" dirty="0"/>
          </a:p>
          <a:p>
            <a:pPr>
              <a:defRPr/>
            </a:pPr>
            <a:endParaRPr lang="ru-RU" sz="2800" dirty="0">
              <a:solidFill>
                <a:schemeClr val="accent2"/>
              </a:solidFill>
              <a:latin typeface="+mj-lt"/>
              <a:cs typeface="Arial" pitchFamily="34" charset="0"/>
            </a:endParaRPr>
          </a:p>
          <a:p>
            <a:pPr>
              <a:defRPr/>
            </a:pPr>
            <a:endParaRPr lang="ru-RU" sz="2800" dirty="0">
              <a:solidFill>
                <a:schemeClr val="accent2"/>
              </a:solidFill>
              <a:latin typeface="+mj-lt"/>
              <a:cs typeface="Arial" pitchFamily="34" charset="0"/>
            </a:endParaRPr>
          </a:p>
          <a:p>
            <a:pPr>
              <a:defRPr/>
            </a:pPr>
            <a:endParaRPr lang="ru-RU" sz="2800" dirty="0">
              <a:solidFill>
                <a:schemeClr val="accent2"/>
              </a:solidFill>
              <a:latin typeface="+mj-lt"/>
              <a:cs typeface="Arial" pitchFamily="34" charset="0"/>
            </a:endParaRPr>
          </a:p>
          <a:p>
            <a:pPr>
              <a:defRPr/>
            </a:pPr>
            <a:endParaRPr lang="ru-RU" sz="2800" dirty="0">
              <a:solidFill>
                <a:schemeClr val="accent2"/>
              </a:solidFill>
              <a:latin typeface="+mj-lt"/>
              <a:cs typeface="Arial" pitchFamily="34" charset="0"/>
            </a:endParaRPr>
          </a:p>
          <a:p>
            <a:pPr>
              <a:lnSpc>
                <a:spcPts val="2500"/>
              </a:lnSpc>
            </a:pPr>
            <a:r>
              <a:rPr lang="ru-RU" sz="2800" dirty="0">
                <a:solidFill>
                  <a:schemeClr val="accent2"/>
                </a:solidFill>
                <a:latin typeface="+mj-lt"/>
                <a:cs typeface="Times New Roman" pitchFamily="18" charset="0"/>
              </a:rPr>
              <a:t>4</a:t>
            </a:r>
          </a:p>
          <a:p>
            <a:pPr>
              <a:lnSpc>
                <a:spcPts val="2500"/>
              </a:lnSpc>
            </a:pPr>
            <a:endParaRPr lang="ru-RU" sz="2800" dirty="0">
              <a:solidFill>
                <a:schemeClr val="accent2"/>
              </a:solidFill>
              <a:latin typeface="+mj-lt"/>
              <a:cs typeface="Times New Roman" pitchFamily="18" charset="0"/>
            </a:endParaRPr>
          </a:p>
          <a:p>
            <a:pPr>
              <a:lnSpc>
                <a:spcPts val="2500"/>
              </a:lnSpc>
            </a:pPr>
            <a:endParaRPr lang="ru-RU" sz="2800" dirty="0">
              <a:solidFill>
                <a:schemeClr val="accent2"/>
              </a:solidFill>
              <a:latin typeface="+mj-lt"/>
              <a:cs typeface="Times New Roman" pitchFamily="18" charset="0"/>
            </a:endParaRPr>
          </a:p>
          <a:p>
            <a:pPr>
              <a:lnSpc>
                <a:spcPts val="2500"/>
              </a:lnSpc>
            </a:pPr>
            <a:endParaRPr lang="ru-RU" sz="2800" dirty="0">
              <a:solidFill>
                <a:schemeClr val="accent2"/>
              </a:solidFill>
              <a:latin typeface="+mj-lt"/>
              <a:cs typeface="Times New Roman" pitchFamily="18" charset="0"/>
            </a:endParaRPr>
          </a:p>
          <a:p>
            <a:pPr>
              <a:lnSpc>
                <a:spcPts val="2500"/>
              </a:lnSpc>
            </a:pPr>
            <a:endParaRPr lang="ru-RU" sz="2800" dirty="0">
              <a:solidFill>
                <a:schemeClr val="accent2"/>
              </a:solidFill>
              <a:latin typeface="+mj-lt"/>
              <a:cs typeface="Times New Roman" pitchFamily="18" charset="0"/>
            </a:endParaRPr>
          </a:p>
          <a:p>
            <a:pPr>
              <a:lnSpc>
                <a:spcPts val="2500"/>
              </a:lnSpc>
            </a:pPr>
            <a:endParaRPr lang="ru-RU" sz="2800" dirty="0">
              <a:solidFill>
                <a:schemeClr val="accent2"/>
              </a:solidFill>
              <a:latin typeface="+mj-lt"/>
              <a:cs typeface="Times New Roman" pitchFamily="18" charset="0"/>
            </a:endParaRPr>
          </a:p>
          <a:p>
            <a:pPr>
              <a:lnSpc>
                <a:spcPts val="2500"/>
              </a:lnSpc>
            </a:pPr>
            <a:endParaRPr lang="ru-RU" sz="2800" dirty="0">
              <a:solidFill>
                <a:schemeClr val="accent2"/>
              </a:solidFill>
              <a:latin typeface="+mj-lt"/>
              <a:cs typeface="Times New Roman" pitchFamily="18" charset="0"/>
            </a:endParaRPr>
          </a:p>
          <a:p>
            <a:pPr>
              <a:lnSpc>
                <a:spcPts val="2500"/>
              </a:lnSpc>
            </a:pPr>
            <a:endParaRPr lang="ru-RU" sz="2800" dirty="0">
              <a:solidFill>
                <a:schemeClr val="accent2"/>
              </a:solidFill>
              <a:latin typeface="+mj-lt"/>
              <a:cs typeface="Times New Roman" pitchFamily="18" charset="0"/>
            </a:endParaRPr>
          </a:p>
          <a:p>
            <a:pPr>
              <a:lnSpc>
                <a:spcPts val="2500"/>
              </a:lnSpc>
            </a:pPr>
            <a:endParaRPr lang="ru-RU" sz="2800" dirty="0">
              <a:solidFill>
                <a:schemeClr val="accent2"/>
              </a:solidFill>
              <a:latin typeface="+mj-lt"/>
              <a:cs typeface="Times New Roman" pitchFamily="18" charset="0"/>
            </a:endParaRPr>
          </a:p>
          <a:p>
            <a:pPr>
              <a:lnSpc>
                <a:spcPts val="2500"/>
              </a:lnSpc>
            </a:pPr>
            <a:endParaRPr lang="ru-RU" sz="2800" dirty="0">
              <a:solidFill>
                <a:schemeClr val="accent2"/>
              </a:solidFill>
              <a:latin typeface="+mj-lt"/>
              <a:cs typeface="Times New Roman" pitchFamily="18" charset="0"/>
            </a:endParaRPr>
          </a:p>
          <a:p>
            <a:pPr>
              <a:lnSpc>
                <a:spcPts val="2500"/>
              </a:lnSpc>
            </a:pPr>
            <a:endParaRPr lang="ru-RU" sz="2800" dirty="0">
              <a:solidFill>
                <a:schemeClr val="accent2"/>
              </a:solidFill>
              <a:latin typeface="+mj-lt"/>
              <a:cs typeface="Times New Roman" pitchFamily="18" charset="0"/>
            </a:endParaRPr>
          </a:p>
          <a:p>
            <a:pPr>
              <a:lnSpc>
                <a:spcPts val="2500"/>
              </a:lnSpc>
            </a:pPr>
            <a:endParaRPr lang="ru-RU" sz="2800" dirty="0">
              <a:solidFill>
                <a:schemeClr val="accent2"/>
              </a:solidFill>
              <a:latin typeface="+mj-lt"/>
              <a:cs typeface="Times New Roman" pitchFamily="18" charset="0"/>
            </a:endParaRPr>
          </a:p>
          <a:p>
            <a:pPr>
              <a:lnSpc>
                <a:spcPts val="2500"/>
              </a:lnSpc>
            </a:pPr>
            <a:endParaRPr lang="ru-RU" sz="2800" dirty="0">
              <a:solidFill>
                <a:schemeClr val="accent2"/>
              </a:solidFill>
              <a:latin typeface="+mj-lt"/>
              <a:cs typeface="Times New Roman" pitchFamily="18" charset="0"/>
            </a:endParaRPr>
          </a:p>
          <a:p>
            <a:pPr>
              <a:lnSpc>
                <a:spcPts val="2500"/>
              </a:lnSpc>
            </a:pPr>
            <a:endParaRPr lang="ru-RU" sz="2800" dirty="0">
              <a:solidFill>
                <a:schemeClr val="accent2"/>
              </a:solidFill>
              <a:latin typeface="+mj-lt"/>
              <a:cs typeface="Times New Roman" pitchFamily="18" charset="0"/>
            </a:endParaRPr>
          </a:p>
          <a:p>
            <a:pPr>
              <a:lnSpc>
                <a:spcPts val="2500"/>
              </a:lnSpc>
            </a:pPr>
            <a:r>
              <a:rPr lang="ru-RU" sz="2800" dirty="0">
                <a:solidFill>
                  <a:schemeClr val="accent2"/>
                </a:solidFill>
                <a:cs typeface="Times New Roman" pitchFamily="18" charset="0"/>
              </a:rPr>
              <a:t>ЗАБЕЗПЕЧЕННЯ НАЯВНОСТІ ІНФОРМАЦІЙНИХ СИСТЕМ ДЛЯ ЕФЕКТИВНОГО УПРАВЛІННЯ</a:t>
            </a:r>
          </a:p>
          <a:p>
            <a:pPr>
              <a:lnSpc>
                <a:spcPts val="2500"/>
              </a:lnSpc>
            </a:pPr>
            <a:r>
              <a:rPr lang="ru-RU" sz="2800" dirty="0">
                <a:solidFill>
                  <a:schemeClr val="accent2"/>
                </a:solidFill>
                <a:latin typeface="+mj-lt"/>
                <a:cs typeface="Times New Roman" pitchFamily="18" charset="0"/>
              </a:rPr>
              <a:t> 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179512" y="1124744"/>
            <a:ext cx="8856984" cy="5544616"/>
          </a:xfrm>
        </p:spPr>
        <p:txBody>
          <a:bodyPr>
            <a:noAutofit/>
          </a:bodyPr>
          <a:lstStyle/>
          <a:p>
            <a:pPr marL="0" indent="0" algn="just">
              <a:buClr>
                <a:srgbClr val="0070C0"/>
              </a:buClr>
              <a:buNone/>
              <a:defRPr/>
            </a:pPr>
            <a:r>
              <a:rPr lang="ru-RU" sz="2100" b="1" dirty="0">
                <a:solidFill>
                  <a:schemeClr val="accent3">
                    <a:lumMod val="75000"/>
                  </a:schemeClr>
                </a:solidFill>
              </a:rPr>
              <a:t>      </a:t>
            </a:r>
            <a:endParaRPr lang="ru-RU" sz="2000" b="1" dirty="0">
              <a:solidFill>
                <a:schemeClr val="tx2">
                  <a:lumMod val="75000"/>
                </a:schemeClr>
              </a:solidFill>
            </a:endParaRPr>
          </a:p>
          <a:p>
            <a:pPr algn="just">
              <a:lnSpc>
                <a:spcPct val="150000"/>
              </a:lnSpc>
              <a:buClr>
                <a:srgbClr val="0070C0"/>
              </a:buClr>
              <a:buFont typeface="Wingdings" pitchFamily="2" charset="2"/>
              <a:buChar char="q"/>
              <a:defRPr/>
            </a:pPr>
            <a:r>
              <a:rPr lang="uk-UA" sz="2000" dirty="0">
                <a:solidFill>
                  <a:schemeClr val="tx2">
                    <a:lumMod val="75000"/>
                  </a:schemeClr>
                </a:solidFill>
              </a:rPr>
              <a:t>НАЯВНІСТЬ ТА ДІЄВІСТЬ ОФІЦІЙНОГО ВЕБ-САЙТУ  ЗАКЛАДУ ОСВІТИ</a:t>
            </a:r>
          </a:p>
          <a:p>
            <a:pPr algn="just">
              <a:lnSpc>
                <a:spcPct val="150000"/>
              </a:lnSpc>
              <a:buClr>
                <a:srgbClr val="0070C0"/>
              </a:buClr>
              <a:buFont typeface="Wingdings" pitchFamily="2" charset="2"/>
              <a:buChar char="q"/>
              <a:defRPr/>
            </a:pPr>
            <a:r>
              <a:rPr lang="ru-RU" sz="2000" dirty="0">
                <a:solidFill>
                  <a:schemeClr val="tx2">
                    <a:lumMod val="75000"/>
                  </a:schemeClr>
                </a:solidFill>
              </a:rPr>
              <a:t>СФОРМОВАНО ЕЛЕКТРОННУ СИСТЕМУ  ЗБОРУ, СИСТЕМАТИЗАЦІЇ ТА ПЕРЕРОБКИ ІНФОРМАЦІЇ, ПОТРІБНОЇ ДЛЯ ЕФЕКТИВНОГО УПРАВЛІННЯ ВСІМА РЕСУРСАМИ ЗАКЛАДУ ОСВІТИ, ЇЇ  АНАЛІЗУ</a:t>
            </a:r>
          </a:p>
          <a:p>
            <a:pPr algn="just">
              <a:lnSpc>
                <a:spcPct val="150000"/>
              </a:lnSpc>
              <a:buClr>
                <a:srgbClr val="0070C0"/>
              </a:buClr>
              <a:buFont typeface="Wingdings" pitchFamily="2" charset="2"/>
              <a:buChar char="q"/>
              <a:defRPr/>
            </a:pPr>
            <a:r>
              <a:rPr lang="ru-RU" sz="2000" dirty="0">
                <a:solidFill>
                  <a:schemeClr val="tx2">
                    <a:lumMod val="75000"/>
                  </a:schemeClr>
                </a:solidFill>
              </a:rPr>
              <a:t>СФОРМОВАНО ІНФОРМАЦІЙНЕ ТА ТЕХНІЧНЕ СЕРЕДОВИЩЕ ДЛЯ УПРАВЛІННЯ  ДІЯЛЬНІСТЮ ЗАКЛАДУ ОСВІТИ</a:t>
            </a:r>
          </a:p>
          <a:p>
            <a:pPr algn="just">
              <a:lnSpc>
                <a:spcPct val="150000"/>
              </a:lnSpc>
              <a:buClr>
                <a:srgbClr val="0070C0"/>
              </a:buClr>
              <a:buFont typeface="Wingdings" pitchFamily="2" charset="2"/>
              <a:buChar char="q"/>
              <a:defRPr/>
            </a:pPr>
            <a:r>
              <a:rPr lang="uk-UA" sz="2000" dirty="0">
                <a:solidFill>
                  <a:schemeClr val="tx2">
                    <a:lumMod val="75000"/>
                  </a:schemeClr>
                </a:solidFill>
              </a:rPr>
              <a:t>НАЯВНІСТЬ ТА ДІЄВІСТЬ ЛОКАЛЬНОЇ СИСТЕМИ «КУРС: ШКОЛА»</a:t>
            </a:r>
          </a:p>
          <a:p>
            <a:pPr algn="just">
              <a:lnSpc>
                <a:spcPct val="150000"/>
              </a:lnSpc>
              <a:buClr>
                <a:srgbClr val="0070C0"/>
              </a:buClr>
              <a:buFont typeface="Wingdings" pitchFamily="2" charset="2"/>
              <a:buChar char="q"/>
              <a:defRPr/>
            </a:pPr>
            <a:r>
              <a:rPr lang="uk-UA" sz="2000" dirty="0">
                <a:solidFill>
                  <a:schemeClr val="tx2">
                    <a:lumMod val="75000"/>
                  </a:schemeClr>
                </a:solidFill>
              </a:rPr>
              <a:t>ВИКОРИСТАННЯ ЕЛЕКТРОННИХ СИСТЕМ «АНТИПЛАГІАТ» ТА ІНШИХ</a:t>
            </a:r>
          </a:p>
          <a:p>
            <a:pPr algn="just">
              <a:lnSpc>
                <a:spcPct val="150000"/>
              </a:lnSpc>
              <a:buClr>
                <a:srgbClr val="0070C0"/>
              </a:buClr>
              <a:buFont typeface="Wingdings" pitchFamily="2" charset="2"/>
              <a:buChar char="q"/>
              <a:defRPr/>
            </a:pPr>
            <a:r>
              <a:rPr lang="ru-RU" sz="2000" dirty="0">
                <a:solidFill>
                  <a:schemeClr val="tx2">
                    <a:lumMod val="75000"/>
                  </a:schemeClr>
                </a:solidFill>
              </a:rPr>
              <a:t>ДОСТУПНІ ІНФОРМАЦІЙНІ НАВЧАЛЬНІ РЕСУРСИ ТА ПОСЛУГИ З ПІДТРИМКИ УЧНІВ ТА </a:t>
            </a:r>
            <a:r>
              <a:rPr lang="uk-UA" sz="2000" dirty="0">
                <a:solidFill>
                  <a:schemeClr val="tx2">
                    <a:lumMod val="75000"/>
                  </a:schemeClr>
                </a:solidFill>
              </a:rPr>
              <a:t>ВЧИТЕЛІВ ТОЩО</a:t>
            </a:r>
          </a:p>
        </p:txBody>
      </p:sp>
    </p:spTree>
    <p:extLst>
      <p:ext uri="{BB962C8B-B14F-4D97-AF65-F5344CB8AC3E}">
        <p14:creationId xmlns:p14="http://schemas.microsoft.com/office/powerpoint/2010/main" val="9632851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/>
          <p:cNvSpPr txBox="1"/>
          <p:nvPr/>
        </p:nvSpPr>
        <p:spPr>
          <a:xfrm>
            <a:off x="107504" y="260648"/>
            <a:ext cx="9036496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dirty="0">
                <a:solidFill>
                  <a:srgbClr val="9C5252"/>
                </a:solidFill>
                <a:cs typeface="Arial" pitchFamily="34" charset="0"/>
              </a:rPr>
              <a:t>ЗАБЕЗПЕЧЕННЯ АКАДЕМІЧНОЇ ДОБРОЧЕСНОСТІ</a:t>
            </a:r>
          </a:p>
          <a:p>
            <a:pPr algn="ctr"/>
            <a:endParaRPr lang="uk-UA" sz="2800" b="1" dirty="0">
              <a:solidFill>
                <a:srgbClr val="9C5252"/>
              </a:solidFill>
              <a:cs typeface="Arial" pitchFamily="34" charset="0"/>
            </a:endParaRP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uk-UA" sz="2000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КОЖЕН УЧАСНИК ОСВІТНЬОГО ПРОЦЕСУ ЗОБОВ’ЯЗАНИЙ ДОТРИМУВАТИСЯ АКАДЕМІЧНОЇ ДОБРОЧЕСНОСТІ</a:t>
            </a:r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uk-UA" sz="2000" dirty="0">
              <a:solidFill>
                <a:schemeClr val="tx2">
                  <a:lumMod val="75000"/>
                </a:schemeClr>
              </a:solidFill>
              <a:cs typeface="Arial" pitchFamily="34" charset="0"/>
            </a:endParaRP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uk-UA" sz="2000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 СИСТЕМА ТА МЕХАНІЗМИ ЗАБЕЗПЕЧЕННЯ АКАДЕМІЧНОЇ ДОБРОЧЕСНОСТІ В ЗАКЛАДІ ОСВІТИ ФОРМУЮТЬСЯ ВІДПОВІДНО ДО ЗАКОНУ УКРАЇНИ “ПРО ОСВІТУ” З УРАХУВАННЯМ ОСОБЛИВОСТЕЙ, ВИЗНАЧЕНИХ ЦИМ ЗАКОНОМ</a:t>
            </a:r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uk-UA" sz="2000" dirty="0">
              <a:solidFill>
                <a:schemeClr val="tx2">
                  <a:lumMod val="75000"/>
                </a:schemeClr>
              </a:solidFill>
              <a:cs typeface="Arial" pitchFamily="34" charset="0"/>
            </a:endParaRP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uk-UA" sz="2000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 КЕРІВНИК ТА ІНШІ ПЕДАГОГІЧНІ ПРАЦІВНИКИ ЗАКЛАДУ ОСВІТИ ЗАБЕЗПЕЧУЮТЬ ДОТРИМАННЯ ПРИНЦИПІВ АКАДЕМІЧНОЇ ДОБРОЧЕСНОСТІ ВІДПОВІДНО ДО СВОЄЇ КОМПЕТЕНЦІЇ</a:t>
            </a:r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uk-UA" sz="2000" dirty="0">
              <a:solidFill>
                <a:schemeClr val="tx2">
                  <a:lumMod val="75000"/>
                </a:schemeClr>
              </a:solidFill>
              <a:cs typeface="Arial" pitchFamily="34" charset="0"/>
            </a:endParaRP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uk-UA" sz="2000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 ПОРУШЕННЯМИ АКАДЕМІЧНОЇ ДОБРОЧЕСНОСТІ У СИСТЕМІ ЗАГАЛЬНОЇ СЕРЕДНЬОЇ ОСВІТИ Є АКАДЕМІЧНИЙ ПЛАГІАТ, ФАБРИКАЦІЯ, ФАЛЬСИФІКАЦІЯ, СПИСУВАННЯ, ОБМАН, ХАБАРНИЦТВО, НЕОБ’ЄКТИВНЕ ОЦІНЮВАННЯ, ЩО ВИЗНАЧЕНІ ЗАКОНОМ УКРАЇНИ “ПРО ОСВІТУ”</a:t>
            </a:r>
          </a:p>
        </p:txBody>
      </p:sp>
    </p:spTree>
    <p:extLst>
      <p:ext uri="{BB962C8B-B14F-4D97-AF65-F5344CB8AC3E}">
        <p14:creationId xmlns:p14="http://schemas.microsoft.com/office/powerpoint/2010/main" val="31226854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Місце для тексту 3"/>
          <p:cNvSpPr>
            <a:spLocks noGrp="1"/>
          </p:cNvSpPr>
          <p:nvPr>
            <p:ph type="body" sz="half" idx="3"/>
          </p:nvPr>
        </p:nvSpPr>
        <p:spPr>
          <a:xfrm>
            <a:off x="107505" y="-20910"/>
            <a:ext cx="9036495" cy="1505694"/>
          </a:xfrm>
        </p:spPr>
        <p:txBody>
          <a:bodyPr>
            <a:noAutofit/>
          </a:bodyPr>
          <a:lstStyle/>
          <a:p>
            <a:pPr algn="ctr">
              <a:defRPr/>
            </a:pPr>
            <a:endParaRPr lang="uk-UA" dirty="0"/>
          </a:p>
          <a:p>
            <a:pPr algn="ctr">
              <a:defRPr/>
            </a:pPr>
            <a:endParaRPr lang="uk-UA" dirty="0"/>
          </a:p>
          <a:p>
            <a:pPr algn="ctr">
              <a:defRPr/>
            </a:pPr>
            <a:endParaRPr lang="uk-UA" dirty="0"/>
          </a:p>
          <a:p>
            <a:pPr algn="ctr">
              <a:defRPr/>
            </a:pPr>
            <a:endParaRPr lang="uk-UA" dirty="0"/>
          </a:p>
          <a:p>
            <a:pPr algn="ctr">
              <a:defRPr/>
            </a:pPr>
            <a:endParaRPr lang="uk-UA" dirty="0"/>
          </a:p>
          <a:p>
            <a:pPr algn="ctr">
              <a:defRPr/>
            </a:pPr>
            <a:endParaRPr lang="uk-UA" dirty="0"/>
          </a:p>
          <a:p>
            <a:pPr algn="ctr">
              <a:defRPr/>
            </a:pPr>
            <a:endParaRPr lang="uk-UA" dirty="0"/>
          </a:p>
          <a:p>
            <a:pPr algn="ctr">
              <a:defRPr/>
            </a:pPr>
            <a:endParaRPr lang="uk-UA" dirty="0"/>
          </a:p>
          <a:p>
            <a:pPr algn="ctr">
              <a:defRPr/>
            </a:pPr>
            <a:endParaRPr lang="uk-UA" dirty="0"/>
          </a:p>
          <a:p>
            <a:pPr algn="ctr">
              <a:defRPr/>
            </a:pPr>
            <a:endParaRPr lang="uk-UA" dirty="0"/>
          </a:p>
          <a:p>
            <a:pPr algn="ctr">
              <a:defRPr/>
            </a:pPr>
            <a:endParaRPr lang="uk-UA" dirty="0"/>
          </a:p>
          <a:p>
            <a:pPr algn="ctr">
              <a:defRPr/>
            </a:pPr>
            <a:endParaRPr lang="uk-UA" dirty="0"/>
          </a:p>
          <a:p>
            <a:pPr algn="ctr">
              <a:defRPr/>
            </a:pPr>
            <a:endParaRPr lang="uk-UA" dirty="0"/>
          </a:p>
          <a:p>
            <a:pPr>
              <a:defRPr/>
            </a:pPr>
            <a:endParaRPr lang="ru-RU" sz="2800" dirty="0">
              <a:solidFill>
                <a:schemeClr val="accent2"/>
              </a:solidFill>
              <a:latin typeface="+mj-lt"/>
              <a:cs typeface="Arial" pitchFamily="34" charset="0"/>
            </a:endParaRPr>
          </a:p>
          <a:p>
            <a:pPr>
              <a:defRPr/>
            </a:pPr>
            <a:endParaRPr lang="ru-RU" sz="2800" dirty="0">
              <a:solidFill>
                <a:schemeClr val="accent2"/>
              </a:solidFill>
              <a:latin typeface="+mj-lt"/>
              <a:cs typeface="Arial" pitchFamily="34" charset="0"/>
            </a:endParaRPr>
          </a:p>
          <a:p>
            <a:pPr>
              <a:defRPr/>
            </a:pPr>
            <a:endParaRPr lang="ru-RU" sz="2800" dirty="0">
              <a:solidFill>
                <a:schemeClr val="accent2"/>
              </a:solidFill>
              <a:latin typeface="+mj-lt"/>
              <a:cs typeface="Arial" pitchFamily="34" charset="0"/>
            </a:endParaRPr>
          </a:p>
          <a:p>
            <a:pPr>
              <a:defRPr/>
            </a:pPr>
            <a:endParaRPr lang="ru-RU" sz="2800" dirty="0">
              <a:solidFill>
                <a:schemeClr val="accent2"/>
              </a:solidFill>
              <a:latin typeface="+mj-lt"/>
              <a:cs typeface="Arial" pitchFamily="34" charset="0"/>
            </a:endParaRPr>
          </a:p>
          <a:p>
            <a:pPr>
              <a:lnSpc>
                <a:spcPts val="2500"/>
              </a:lnSpc>
            </a:pPr>
            <a:r>
              <a:rPr lang="ru-RU" sz="2800" dirty="0">
                <a:solidFill>
                  <a:schemeClr val="accent2"/>
                </a:solidFill>
                <a:latin typeface="+mj-lt"/>
                <a:cs typeface="Times New Roman" pitchFamily="18" charset="0"/>
              </a:rPr>
              <a:t>4</a:t>
            </a:r>
          </a:p>
          <a:p>
            <a:pPr>
              <a:lnSpc>
                <a:spcPts val="2500"/>
              </a:lnSpc>
            </a:pPr>
            <a:endParaRPr lang="ru-RU" sz="2800" dirty="0">
              <a:solidFill>
                <a:schemeClr val="accent2"/>
              </a:solidFill>
              <a:latin typeface="+mj-lt"/>
              <a:cs typeface="Times New Roman" pitchFamily="18" charset="0"/>
            </a:endParaRPr>
          </a:p>
          <a:p>
            <a:pPr>
              <a:lnSpc>
                <a:spcPts val="2500"/>
              </a:lnSpc>
            </a:pPr>
            <a:endParaRPr lang="ru-RU" sz="2800" dirty="0">
              <a:solidFill>
                <a:schemeClr val="accent2"/>
              </a:solidFill>
              <a:latin typeface="+mj-lt"/>
              <a:cs typeface="Times New Roman" pitchFamily="18" charset="0"/>
            </a:endParaRPr>
          </a:p>
          <a:p>
            <a:pPr>
              <a:lnSpc>
                <a:spcPts val="2500"/>
              </a:lnSpc>
            </a:pPr>
            <a:endParaRPr lang="ru-RU" sz="2800" dirty="0">
              <a:solidFill>
                <a:schemeClr val="accent2"/>
              </a:solidFill>
              <a:latin typeface="+mj-lt"/>
              <a:cs typeface="Times New Roman" pitchFamily="18" charset="0"/>
            </a:endParaRPr>
          </a:p>
          <a:p>
            <a:pPr>
              <a:lnSpc>
                <a:spcPts val="2500"/>
              </a:lnSpc>
            </a:pPr>
            <a:endParaRPr lang="ru-RU" sz="2800" dirty="0">
              <a:solidFill>
                <a:schemeClr val="accent2"/>
              </a:solidFill>
              <a:latin typeface="+mj-lt"/>
              <a:cs typeface="Times New Roman" pitchFamily="18" charset="0"/>
            </a:endParaRPr>
          </a:p>
          <a:p>
            <a:pPr>
              <a:lnSpc>
                <a:spcPts val="2500"/>
              </a:lnSpc>
            </a:pPr>
            <a:endParaRPr lang="ru-RU" sz="2800" dirty="0">
              <a:solidFill>
                <a:schemeClr val="accent2"/>
              </a:solidFill>
              <a:latin typeface="+mj-lt"/>
              <a:cs typeface="Times New Roman" pitchFamily="18" charset="0"/>
            </a:endParaRPr>
          </a:p>
          <a:p>
            <a:pPr>
              <a:lnSpc>
                <a:spcPts val="2500"/>
              </a:lnSpc>
            </a:pPr>
            <a:endParaRPr lang="ru-RU" sz="2800" dirty="0">
              <a:solidFill>
                <a:schemeClr val="accent2"/>
              </a:solidFill>
              <a:latin typeface="+mj-lt"/>
              <a:cs typeface="Times New Roman" pitchFamily="18" charset="0"/>
            </a:endParaRPr>
          </a:p>
          <a:p>
            <a:pPr>
              <a:lnSpc>
                <a:spcPts val="2500"/>
              </a:lnSpc>
            </a:pPr>
            <a:endParaRPr lang="ru-RU" sz="2800" dirty="0">
              <a:solidFill>
                <a:schemeClr val="accent2"/>
              </a:solidFill>
              <a:latin typeface="+mj-lt"/>
              <a:cs typeface="Times New Roman" pitchFamily="18" charset="0"/>
            </a:endParaRPr>
          </a:p>
          <a:p>
            <a:pPr>
              <a:lnSpc>
                <a:spcPts val="2500"/>
              </a:lnSpc>
            </a:pPr>
            <a:endParaRPr lang="ru-RU" sz="2800" dirty="0">
              <a:solidFill>
                <a:schemeClr val="accent2"/>
              </a:solidFill>
              <a:latin typeface="+mj-lt"/>
              <a:cs typeface="Times New Roman" pitchFamily="18" charset="0"/>
            </a:endParaRPr>
          </a:p>
          <a:p>
            <a:pPr>
              <a:lnSpc>
                <a:spcPts val="2500"/>
              </a:lnSpc>
            </a:pPr>
            <a:endParaRPr lang="ru-RU" sz="2800" dirty="0">
              <a:solidFill>
                <a:schemeClr val="accent2"/>
              </a:solidFill>
              <a:latin typeface="+mj-lt"/>
              <a:cs typeface="Times New Roman" pitchFamily="18" charset="0"/>
            </a:endParaRPr>
          </a:p>
          <a:p>
            <a:pPr>
              <a:lnSpc>
                <a:spcPts val="2500"/>
              </a:lnSpc>
            </a:pPr>
            <a:endParaRPr lang="ru-RU" sz="2800" dirty="0">
              <a:solidFill>
                <a:schemeClr val="accent2"/>
              </a:solidFill>
              <a:latin typeface="+mj-lt"/>
              <a:cs typeface="Times New Roman" pitchFamily="18" charset="0"/>
            </a:endParaRPr>
          </a:p>
          <a:p>
            <a:pPr>
              <a:lnSpc>
                <a:spcPts val="2500"/>
              </a:lnSpc>
            </a:pPr>
            <a:endParaRPr lang="ru-RU" sz="2800" dirty="0">
              <a:solidFill>
                <a:schemeClr val="accent2"/>
              </a:solidFill>
              <a:latin typeface="+mj-lt"/>
              <a:cs typeface="Times New Roman" pitchFamily="18" charset="0"/>
            </a:endParaRPr>
          </a:p>
          <a:p>
            <a:pPr>
              <a:lnSpc>
                <a:spcPts val="2500"/>
              </a:lnSpc>
            </a:pPr>
            <a:endParaRPr lang="ru-RU" sz="2800" dirty="0">
              <a:solidFill>
                <a:schemeClr val="accent2"/>
              </a:solidFill>
              <a:latin typeface="+mj-lt"/>
              <a:cs typeface="Times New Roman" pitchFamily="18" charset="0"/>
            </a:endParaRPr>
          </a:p>
          <a:p>
            <a:pPr>
              <a:lnSpc>
                <a:spcPts val="2500"/>
              </a:lnSpc>
            </a:pPr>
            <a:endParaRPr lang="ru-RU" sz="2800" dirty="0">
              <a:solidFill>
                <a:schemeClr val="accent2"/>
              </a:solidFill>
              <a:latin typeface="+mj-lt"/>
              <a:cs typeface="Times New Roman" pitchFamily="18" charset="0"/>
            </a:endParaRPr>
          </a:p>
          <a:p>
            <a:pPr>
              <a:lnSpc>
                <a:spcPts val="2500"/>
              </a:lnSpc>
            </a:pPr>
            <a:endParaRPr lang="ru-RU" sz="2800" dirty="0">
              <a:solidFill>
                <a:schemeClr val="accent2"/>
              </a:solidFill>
              <a:cs typeface="Times New Roman" pitchFamily="18" charset="0"/>
            </a:endParaRPr>
          </a:p>
          <a:p>
            <a:pPr>
              <a:lnSpc>
                <a:spcPts val="2500"/>
              </a:lnSpc>
            </a:pPr>
            <a:r>
              <a:rPr lang="ru-RU" sz="2800" dirty="0">
                <a:solidFill>
                  <a:schemeClr val="accent2"/>
                </a:solidFill>
                <a:cs typeface="Times New Roman" pitchFamily="18" charset="0"/>
              </a:rPr>
              <a:t>СТВОРЕННЯ В ЗАКЛАДІ ОСВІТИ ІНКЛЮЗИВНОГО ОСВІТНЬОГО СЕРЕДОВИЩА</a:t>
            </a:r>
          </a:p>
          <a:p>
            <a:pPr>
              <a:lnSpc>
                <a:spcPts val="2500"/>
              </a:lnSpc>
            </a:pPr>
            <a:r>
              <a:rPr lang="ru-RU" sz="2800" dirty="0">
                <a:solidFill>
                  <a:schemeClr val="accent2"/>
                </a:solidFill>
                <a:latin typeface="+mj-lt"/>
                <a:cs typeface="Times New Roman" pitchFamily="18" charset="0"/>
              </a:rPr>
              <a:t> 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261492" y="1124744"/>
            <a:ext cx="8856984" cy="5255272"/>
          </a:xfrm>
        </p:spPr>
        <p:txBody>
          <a:bodyPr>
            <a:noAutofit/>
          </a:bodyPr>
          <a:lstStyle/>
          <a:p>
            <a:pPr>
              <a:buClr>
                <a:srgbClr val="0070C0"/>
              </a:buClr>
              <a:buFont typeface="Wingdings" pitchFamily="2" charset="2"/>
              <a:buChar char="q"/>
              <a:defRPr/>
            </a:pP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ЗАБЕЗПЕЧЕННЯ СИСТЕМИ ОСВІТНІХ ПОСЛУГ:</a:t>
            </a:r>
          </a:p>
          <a:p>
            <a:pPr marL="560070" lvl="1" indent="-285750">
              <a:buClr>
                <a:srgbClr val="0070C0"/>
              </a:buClr>
              <a:defRPr/>
            </a:pP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</a:rPr>
              <a:t>АДАПТАЦІЯ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</a:rPr>
              <a:t>ОСВІТНІХ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</a:rPr>
              <a:t>ПРОГРАМ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 ТА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</a:rPr>
              <a:t>ПЛАНІВ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</a:rPr>
              <a:t>ФІЗИЧНОГО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</a:rPr>
              <a:t>СЕРЕДОВИЩА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</a:rPr>
              <a:t>МЕТОДІВ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 ТА ФОРМ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</a:rPr>
              <a:t>НАВЧАННЯ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;</a:t>
            </a:r>
          </a:p>
          <a:p>
            <a:pPr marL="560070" lvl="1" indent="-285750">
              <a:buClr>
                <a:srgbClr val="0070C0"/>
              </a:buClr>
              <a:defRPr/>
            </a:pP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</a:rPr>
              <a:t>ВИКОРИСТАННЯ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</a:rPr>
              <a:t>НАЯВНИХ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</a:rPr>
              <a:t>РЕСУРСІВ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;</a:t>
            </a:r>
          </a:p>
          <a:p>
            <a:pPr marL="560070" lvl="1" indent="-285750">
              <a:buClr>
                <a:srgbClr val="0070C0"/>
              </a:buClr>
              <a:defRPr/>
            </a:pP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</a:rPr>
              <a:t>РОЗВИТОК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 ПАРТНЕРСТВА З БАТЬКАМИ ТА ГРОМАДОЮ;</a:t>
            </a:r>
          </a:p>
          <a:p>
            <a:pPr marL="560070" lvl="1" indent="-285750">
              <a:buClr>
                <a:srgbClr val="0070C0"/>
              </a:buClr>
              <a:defRPr/>
            </a:pP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</a:rPr>
              <a:t>СПІВПРАЦЯ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 З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</a:rPr>
              <a:t>ФАХІВЦЯМИ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 ДЛЯ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</a:rPr>
              <a:t>НАДАННЯ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</a:rPr>
              <a:t>ДОДАТКОВИХ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</a:rPr>
              <a:t>ПОСЛУГ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</a:rPr>
              <a:t>ВІДПОВІДНО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 ДО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</a:rPr>
              <a:t>РІЗНИХ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</a:rPr>
              <a:t>ОСВІТНІХ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 ПОТРЕБ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</a:rPr>
              <a:t>ДІТЕЙ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;</a:t>
            </a:r>
          </a:p>
          <a:p>
            <a:pPr marL="560070" lvl="1" indent="-285750">
              <a:buClr>
                <a:srgbClr val="0070C0"/>
              </a:buClr>
              <a:defRPr/>
            </a:pP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 СТВОРЕННЯ ПОЗИТИВНОГО КЛІМАТУ В ОСВІТНЬОМУ СЕРЕДОВИЩІ</a:t>
            </a:r>
          </a:p>
          <a:p>
            <a:pPr>
              <a:buClr>
                <a:srgbClr val="0070C0"/>
              </a:buClr>
              <a:buFont typeface="Wingdings" pitchFamily="2" charset="2"/>
              <a:buChar char="q"/>
              <a:defRPr/>
            </a:pPr>
            <a:r>
              <a:rPr lang="uk-UA" sz="1800" dirty="0">
                <a:solidFill>
                  <a:schemeClr val="tx2">
                    <a:lumMod val="75000"/>
                  </a:schemeClr>
                </a:solidFill>
              </a:rPr>
              <a:t>СТВОРЕННЯ ПРОСТОРУ ІНФОРМАЦІЙНОЇ ВЗАЄМОДІЇ ТА СОЦІАЛЬНО-КУЛЬТУРНОЇ КОМУНІКАЦІЇ УЧАСНИКІВ ОСВІТНЬОГО ПРОЦЕСУ</a:t>
            </a:r>
            <a:endParaRPr lang="ru-RU" sz="1800" dirty="0">
              <a:solidFill>
                <a:schemeClr val="tx2">
                  <a:lumMod val="75000"/>
                </a:schemeClr>
              </a:solidFill>
            </a:endParaRPr>
          </a:p>
          <a:p>
            <a:pPr>
              <a:buClr>
                <a:srgbClr val="0070C0"/>
              </a:buClr>
              <a:buFont typeface="Wingdings" pitchFamily="2" charset="2"/>
              <a:buChar char="q"/>
              <a:defRPr/>
            </a:pPr>
            <a:r>
              <a:rPr lang="ru-RU" sz="1800" dirty="0" err="1">
                <a:solidFill>
                  <a:schemeClr val="tx2">
                    <a:lumMod val="75000"/>
                  </a:schemeClr>
                </a:solidFill>
              </a:rPr>
              <a:t>РОЗВИТОК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 ТА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</a:rPr>
              <a:t>ЗАПРОВАДЖЕННЯ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 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</a:rPr>
              <a:t>ВЗАЄМОПОВ’ЯЗАНИХ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</a:rPr>
              <a:t>НАПРЯМІВ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:</a:t>
            </a:r>
          </a:p>
          <a:p>
            <a:pPr marL="560070" lvl="1" indent="-285750">
              <a:buClr>
                <a:srgbClr val="0070C0"/>
              </a:buClr>
              <a:defRPr/>
            </a:pPr>
            <a:r>
              <a:rPr lang="ru-RU" sz="1800" dirty="0" err="1">
                <a:solidFill>
                  <a:schemeClr val="tx2">
                    <a:lumMod val="75000"/>
                  </a:schemeClr>
                </a:solidFill>
              </a:rPr>
              <a:t>ОРГАНІЗАЦІЙНА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 КУЛЬТУРА;</a:t>
            </a:r>
          </a:p>
          <a:p>
            <a:pPr marL="560070" lvl="1" indent="-285750">
              <a:buClr>
                <a:srgbClr val="0070C0"/>
              </a:buClr>
              <a:defRPr/>
            </a:pPr>
            <a:r>
              <a:rPr lang="ru-RU" sz="1800" dirty="0" err="1">
                <a:solidFill>
                  <a:schemeClr val="tx2">
                    <a:lumMod val="75000"/>
                  </a:schemeClr>
                </a:solidFill>
              </a:rPr>
              <a:t>ОСВІТНЯ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</a:rPr>
              <a:t>ПОЛІТИКА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 НА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</a:rPr>
              <a:t>РІВНІ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 ЗАКЛАДУ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</a:rPr>
              <a:t>ОСВІТИ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 (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</a:rPr>
              <a:t>ВНУТРІШНІ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</a:rPr>
              <a:t>НОРМАТИВНІ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</a:rPr>
              <a:t>ДОКУМЕНТИ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);</a:t>
            </a:r>
          </a:p>
          <a:p>
            <a:pPr marL="560070" lvl="1" indent="-285750">
              <a:buClr>
                <a:srgbClr val="0070C0"/>
              </a:buClr>
              <a:defRPr/>
            </a:pPr>
            <a:r>
              <a:rPr lang="ru-RU" sz="1800" dirty="0" err="1">
                <a:solidFill>
                  <a:schemeClr val="tx2">
                    <a:lumMod val="75000"/>
                  </a:schemeClr>
                </a:solidFill>
              </a:rPr>
              <a:t>ІНКЛЮЗИВНА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 ПРАКТИКА.</a:t>
            </a:r>
            <a:endParaRPr lang="uk-UA" sz="1800" dirty="0">
              <a:solidFill>
                <a:schemeClr val="tx2">
                  <a:lumMod val="75000"/>
                </a:schemeClr>
              </a:solidFill>
            </a:endParaRPr>
          </a:p>
          <a:p>
            <a:pPr>
              <a:buClr>
                <a:srgbClr val="0070C0"/>
              </a:buClr>
              <a:buFont typeface="Wingdings" pitchFamily="2" charset="2"/>
              <a:buChar char="q"/>
              <a:defRPr/>
            </a:pP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ПОРЯДОК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</a:rPr>
              <a:t>ОРГАНІЗАЦІЇ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</a:rPr>
              <a:t>ІНКЛЮЗИВНОГО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</a:rPr>
              <a:t>НАВЧАННЯ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 У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</a:rPr>
              <a:t>ЗНЗ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 (ПОСТАНОВА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</a:rPr>
              <a:t>КМУ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</a:rPr>
              <a:t>ВІД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 15.08.2011 № 872)</a:t>
            </a:r>
          </a:p>
          <a:p>
            <a:pPr>
              <a:buClr>
                <a:srgbClr val="0070C0"/>
              </a:buClr>
              <a:buFont typeface="Wingdings" pitchFamily="2" charset="2"/>
              <a:buChar char="q"/>
              <a:defRPr/>
            </a:pPr>
            <a:endParaRPr lang="uk-UA" sz="1800" b="1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55594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755576" y="1196752"/>
            <a:ext cx="7859216" cy="39512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4000" dirty="0"/>
              <a:t>      Освіта – найвеличніше з усіх земних благ, але тільки тоді, коли вона найвищої якості.</a:t>
            </a:r>
          </a:p>
          <a:p>
            <a:pPr marL="0" indent="0" algn="r">
              <a:buNone/>
            </a:pPr>
            <a:r>
              <a:rPr lang="uk-UA" sz="2800" i="1" dirty="0"/>
              <a:t> Редьярд Кіплінг</a:t>
            </a:r>
          </a:p>
        </p:txBody>
      </p:sp>
      <p:pic>
        <p:nvPicPr>
          <p:cNvPr id="1028" name="Picture 4" descr="ЯКІСНА ОСВІТА ЯК ЗАПОРУКА МАЙБУТНЬОГО - Вільне життя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3562127"/>
            <a:ext cx="3619500" cy="3171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4373699"/>
      </p:ext>
    </p:extLst>
  </p:cSld>
  <p:clrMapOvr>
    <a:masterClrMapping/>
  </p:clrMapOvr>
</p:sld>
</file>

<file path=ppt/theme/theme1.xml><?xml version="1.0" encoding="utf-8"?>
<a:theme xmlns:a="http://schemas.openxmlformats.org/drawingml/2006/main" name="Паркет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аркет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Thatch</Template>
  <TotalTime>9883</TotalTime>
  <Words>1079</Words>
  <Application>Microsoft Office PowerPoint</Application>
  <PresentationFormat>Екран (4:3)</PresentationFormat>
  <Paragraphs>235</Paragraphs>
  <Slides>19</Slides>
  <Notes>2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19</vt:i4>
      </vt:variant>
    </vt:vector>
  </HeadingPairs>
  <TitlesOfParts>
    <vt:vector size="26" baseType="lpstr">
      <vt:lpstr>Arial</vt:lpstr>
      <vt:lpstr>Calibri</vt:lpstr>
      <vt:lpstr>Georgia</vt:lpstr>
      <vt:lpstr>Times New Roman</vt:lpstr>
      <vt:lpstr>Tw Cen MT</vt:lpstr>
      <vt:lpstr>Wingdings</vt:lpstr>
      <vt:lpstr>Паркет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 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Людмила Тетяничко</cp:lastModifiedBy>
  <cp:revision>707</cp:revision>
  <cp:lastPrinted>2019-01-08T07:16:37Z</cp:lastPrinted>
  <dcterms:modified xsi:type="dcterms:W3CDTF">2023-10-20T06:16:33Z</dcterms:modified>
</cp:coreProperties>
</file>